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64"/>
  </p:notesMasterIdLst>
  <p:sldIdLst>
    <p:sldId id="259" r:id="rId2"/>
    <p:sldId id="258" r:id="rId3"/>
    <p:sldId id="256" r:id="rId4"/>
    <p:sldId id="361" r:id="rId5"/>
    <p:sldId id="269" r:id="rId6"/>
    <p:sldId id="404" r:id="rId7"/>
    <p:sldId id="406" r:id="rId8"/>
    <p:sldId id="427" r:id="rId9"/>
    <p:sldId id="539" r:id="rId10"/>
    <p:sldId id="540" r:id="rId11"/>
    <p:sldId id="541" r:id="rId12"/>
    <p:sldId id="542" r:id="rId13"/>
    <p:sldId id="528" r:id="rId14"/>
    <p:sldId id="543" r:id="rId15"/>
    <p:sldId id="534" r:id="rId16"/>
    <p:sldId id="535" r:id="rId17"/>
    <p:sldId id="261" r:id="rId18"/>
    <p:sldId id="263" r:id="rId19"/>
    <p:sldId id="519" r:id="rId20"/>
    <p:sldId id="429" r:id="rId21"/>
    <p:sldId id="430" r:id="rId22"/>
    <p:sldId id="525" r:id="rId23"/>
    <p:sldId id="545" r:id="rId24"/>
    <p:sldId id="546" r:id="rId25"/>
    <p:sldId id="550" r:id="rId26"/>
    <p:sldId id="655" r:id="rId27"/>
    <p:sldId id="659" r:id="rId28"/>
    <p:sldId id="660" r:id="rId29"/>
    <p:sldId id="294" r:id="rId30"/>
    <p:sldId id="674" r:id="rId31"/>
    <p:sldId id="304" r:id="rId32"/>
    <p:sldId id="331" r:id="rId33"/>
    <p:sldId id="388" r:id="rId34"/>
    <p:sldId id="329" r:id="rId35"/>
    <p:sldId id="330" r:id="rId36"/>
    <p:sldId id="332" r:id="rId37"/>
    <p:sldId id="333" r:id="rId38"/>
    <p:sldId id="339" r:id="rId39"/>
    <p:sldId id="607" r:id="rId40"/>
    <p:sldId id="685" r:id="rId41"/>
    <p:sldId id="566" r:id="rId42"/>
    <p:sldId id="565" r:id="rId43"/>
    <p:sldId id="568" r:id="rId44"/>
    <p:sldId id="293" r:id="rId45"/>
    <p:sldId id="684" r:id="rId46"/>
    <p:sldId id="744" r:id="rId47"/>
    <p:sldId id="746" r:id="rId48"/>
    <p:sldId id="747" r:id="rId49"/>
    <p:sldId id="748" r:id="rId50"/>
    <p:sldId id="712" r:id="rId51"/>
    <p:sldId id="713" r:id="rId52"/>
    <p:sldId id="714" r:id="rId53"/>
    <p:sldId id="715" r:id="rId54"/>
    <p:sldId id="716" r:id="rId55"/>
    <p:sldId id="717" r:id="rId56"/>
    <p:sldId id="718" r:id="rId57"/>
    <p:sldId id="719" r:id="rId58"/>
    <p:sldId id="720" r:id="rId59"/>
    <p:sldId id="721" r:id="rId60"/>
    <p:sldId id="722" r:id="rId61"/>
    <p:sldId id="723" r:id="rId62"/>
    <p:sldId id="724" r:id="rId6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A2490-502A-45EA-B574-D60A58B10F8A}" type="doc">
      <dgm:prSet loTypeId="urn:microsoft.com/office/officeart/2005/8/layout/process1" loCatId="process" qsTypeId="urn:microsoft.com/office/officeart/2005/8/quickstyle/simple1" qsCatId="simple" csTypeId="urn:microsoft.com/office/officeart/2005/8/colors/colorful1" csCatId="colorful" phldr="1"/>
      <dgm:spPr/>
    </dgm:pt>
    <dgm:pt modelId="{08F58FA8-3705-44D6-A720-6E42E5D1E325}">
      <dgm:prSet phldrT="[Text]"/>
      <dgm:spPr/>
      <dgm:t>
        <a:bodyPr/>
        <a:lstStyle/>
        <a:p>
          <a:r>
            <a:rPr lang="es-MX" dirty="0"/>
            <a:t>Preguntas y población</a:t>
          </a:r>
        </a:p>
      </dgm:t>
    </dgm:pt>
    <dgm:pt modelId="{04B307AD-74BA-4D3A-A2FF-2AA57D4FB5A1}" type="parTrans" cxnId="{2DB0841E-3D9A-4953-BEE7-505E5AF5E1DE}">
      <dgm:prSet/>
      <dgm:spPr/>
      <dgm:t>
        <a:bodyPr/>
        <a:lstStyle/>
        <a:p>
          <a:endParaRPr lang="es-MX"/>
        </a:p>
      </dgm:t>
    </dgm:pt>
    <dgm:pt modelId="{896EBB06-353D-4200-BAE2-C164E25E2B4A}" type="sibTrans" cxnId="{2DB0841E-3D9A-4953-BEE7-505E5AF5E1DE}">
      <dgm:prSet/>
      <dgm:spPr/>
      <dgm:t>
        <a:bodyPr/>
        <a:lstStyle/>
        <a:p>
          <a:endParaRPr lang="es-MX"/>
        </a:p>
      </dgm:t>
    </dgm:pt>
    <dgm:pt modelId="{AAC66295-3233-4D14-B13E-3E109E2A0125}">
      <dgm:prSet phldrT="[Text]"/>
      <dgm:spPr/>
      <dgm:t>
        <a:bodyPr/>
        <a:lstStyle/>
        <a:p>
          <a:r>
            <a:rPr lang="es-MX" dirty="0"/>
            <a:t>Inferencia</a:t>
          </a:r>
        </a:p>
      </dgm:t>
    </dgm:pt>
    <dgm:pt modelId="{7AC0D923-6C63-4B0B-B00B-3DF15666CBF3}" type="parTrans" cxnId="{AACD73A0-C6D5-4583-B1B4-1281F7480603}">
      <dgm:prSet/>
      <dgm:spPr/>
      <dgm:t>
        <a:bodyPr/>
        <a:lstStyle/>
        <a:p>
          <a:endParaRPr lang="es-MX"/>
        </a:p>
      </dgm:t>
    </dgm:pt>
    <dgm:pt modelId="{32D17AC7-BF9D-4377-9986-79677A4715BB}" type="sibTrans" cxnId="{AACD73A0-C6D5-4583-B1B4-1281F7480603}">
      <dgm:prSet/>
      <dgm:spPr/>
      <dgm:t>
        <a:bodyPr/>
        <a:lstStyle/>
        <a:p>
          <a:endParaRPr lang="es-MX"/>
        </a:p>
      </dgm:t>
    </dgm:pt>
    <dgm:pt modelId="{E7CD7B1D-2CFF-489A-AAD0-083AC7399798}">
      <dgm:prSet phldrT="[Text]"/>
      <dgm:spPr/>
      <dgm:t>
        <a:bodyPr/>
        <a:lstStyle/>
        <a:p>
          <a:r>
            <a:rPr lang="es-MX" dirty="0"/>
            <a:t>Confiabilidad dela inferencia</a:t>
          </a:r>
        </a:p>
      </dgm:t>
    </dgm:pt>
    <dgm:pt modelId="{EECC578D-773B-4D4D-8D3A-5924C17D68B3}" type="parTrans" cxnId="{100ABCF7-3341-499B-A132-D0F8AD8BA887}">
      <dgm:prSet/>
      <dgm:spPr/>
      <dgm:t>
        <a:bodyPr/>
        <a:lstStyle/>
        <a:p>
          <a:endParaRPr lang="es-MX"/>
        </a:p>
      </dgm:t>
    </dgm:pt>
    <dgm:pt modelId="{112FB222-D1D5-468D-BE28-41BEE05DF1B9}" type="sibTrans" cxnId="{100ABCF7-3341-499B-A132-D0F8AD8BA887}">
      <dgm:prSet/>
      <dgm:spPr/>
      <dgm:t>
        <a:bodyPr/>
        <a:lstStyle/>
        <a:p>
          <a:endParaRPr lang="es-MX"/>
        </a:p>
      </dgm:t>
    </dgm:pt>
    <dgm:pt modelId="{4C8E9458-5A06-4FA1-BEB4-118E35A54328}">
      <dgm:prSet phldrT="[Text]"/>
      <dgm:spPr/>
      <dgm:t>
        <a:bodyPr/>
        <a:lstStyle/>
        <a:p>
          <a:r>
            <a:rPr lang="es-MX" dirty="0"/>
            <a:t>Diseño de la selección </a:t>
          </a:r>
          <a:r>
            <a:rPr lang="es-MX" dirty="0" err="1"/>
            <a:t>muestral</a:t>
          </a:r>
          <a:endParaRPr lang="es-MX" dirty="0"/>
        </a:p>
      </dgm:t>
    </dgm:pt>
    <dgm:pt modelId="{51CAEC2E-086B-4239-9132-AB286BA99E7C}" type="parTrans" cxnId="{19A94CED-A2A9-4F0F-BCD1-5930D1204BD4}">
      <dgm:prSet/>
      <dgm:spPr/>
      <dgm:t>
        <a:bodyPr/>
        <a:lstStyle/>
        <a:p>
          <a:endParaRPr lang="es-MX"/>
        </a:p>
      </dgm:t>
    </dgm:pt>
    <dgm:pt modelId="{327798FE-4D60-40E4-9AE1-1F1FFBCEA7C0}" type="sibTrans" cxnId="{19A94CED-A2A9-4F0F-BCD1-5930D1204BD4}">
      <dgm:prSet/>
      <dgm:spPr/>
      <dgm:t>
        <a:bodyPr/>
        <a:lstStyle/>
        <a:p>
          <a:endParaRPr lang="es-MX"/>
        </a:p>
      </dgm:t>
    </dgm:pt>
    <dgm:pt modelId="{D91B537A-2E83-46C9-9629-380538D44B1F}">
      <dgm:prSet phldrT="[Text]"/>
      <dgm:spPr/>
      <dgm:t>
        <a:bodyPr/>
        <a:lstStyle/>
        <a:p>
          <a:r>
            <a:rPr lang="es-MX" dirty="0"/>
            <a:t>Selección y análisis de la información </a:t>
          </a:r>
          <a:r>
            <a:rPr lang="es-MX" dirty="0" err="1"/>
            <a:t>muestral</a:t>
          </a:r>
          <a:endParaRPr lang="es-MX" dirty="0"/>
        </a:p>
      </dgm:t>
    </dgm:pt>
    <dgm:pt modelId="{0388A170-E7CE-47D8-A89D-62D24F2BE482}" type="parTrans" cxnId="{8448F205-F734-490B-8C09-9F0007087CB0}">
      <dgm:prSet/>
      <dgm:spPr/>
      <dgm:t>
        <a:bodyPr/>
        <a:lstStyle/>
        <a:p>
          <a:endParaRPr lang="es-MX"/>
        </a:p>
      </dgm:t>
    </dgm:pt>
    <dgm:pt modelId="{A41C6FBE-AC24-4260-BB8D-F5D1856A7A67}" type="sibTrans" cxnId="{8448F205-F734-490B-8C09-9F0007087CB0}">
      <dgm:prSet/>
      <dgm:spPr/>
      <dgm:t>
        <a:bodyPr/>
        <a:lstStyle/>
        <a:p>
          <a:endParaRPr lang="es-MX"/>
        </a:p>
      </dgm:t>
    </dgm:pt>
    <dgm:pt modelId="{733173A4-611A-4FB8-9916-387A2EE0D656}" type="pres">
      <dgm:prSet presAssocID="{A57A2490-502A-45EA-B574-D60A58B10F8A}" presName="Name0" presStyleCnt="0">
        <dgm:presLayoutVars>
          <dgm:dir/>
          <dgm:resizeHandles val="exact"/>
        </dgm:presLayoutVars>
      </dgm:prSet>
      <dgm:spPr/>
    </dgm:pt>
    <dgm:pt modelId="{677B4FA4-A6B3-4D3E-A559-9C0ADFB10D29}" type="pres">
      <dgm:prSet presAssocID="{08F58FA8-3705-44D6-A720-6E42E5D1E325}" presName="node" presStyleLbl="node1" presStyleIdx="0" presStyleCnt="5">
        <dgm:presLayoutVars>
          <dgm:bulletEnabled val="1"/>
        </dgm:presLayoutVars>
      </dgm:prSet>
      <dgm:spPr/>
    </dgm:pt>
    <dgm:pt modelId="{C5E9233F-1072-4FDE-B423-E0800A78A0CF}" type="pres">
      <dgm:prSet presAssocID="{896EBB06-353D-4200-BAE2-C164E25E2B4A}" presName="sibTrans" presStyleLbl="sibTrans2D1" presStyleIdx="0" presStyleCnt="4"/>
      <dgm:spPr/>
    </dgm:pt>
    <dgm:pt modelId="{92BE2B8F-448D-46AF-B459-352422C1FCFF}" type="pres">
      <dgm:prSet presAssocID="{896EBB06-353D-4200-BAE2-C164E25E2B4A}" presName="connectorText" presStyleLbl="sibTrans2D1" presStyleIdx="0" presStyleCnt="4"/>
      <dgm:spPr/>
    </dgm:pt>
    <dgm:pt modelId="{4F289392-52BB-4EA1-ABA5-6B45BB66F599}" type="pres">
      <dgm:prSet presAssocID="{4C8E9458-5A06-4FA1-BEB4-118E35A54328}" presName="node" presStyleLbl="node1" presStyleIdx="1" presStyleCnt="5">
        <dgm:presLayoutVars>
          <dgm:bulletEnabled val="1"/>
        </dgm:presLayoutVars>
      </dgm:prSet>
      <dgm:spPr/>
    </dgm:pt>
    <dgm:pt modelId="{F7BA6C97-90CF-476D-8774-12896BF71DDF}" type="pres">
      <dgm:prSet presAssocID="{327798FE-4D60-40E4-9AE1-1F1FFBCEA7C0}" presName="sibTrans" presStyleLbl="sibTrans2D1" presStyleIdx="1" presStyleCnt="4"/>
      <dgm:spPr/>
    </dgm:pt>
    <dgm:pt modelId="{B3940552-42C9-4A4F-B9FD-7AD970FECDFE}" type="pres">
      <dgm:prSet presAssocID="{327798FE-4D60-40E4-9AE1-1F1FFBCEA7C0}" presName="connectorText" presStyleLbl="sibTrans2D1" presStyleIdx="1" presStyleCnt="4"/>
      <dgm:spPr/>
    </dgm:pt>
    <dgm:pt modelId="{3C685C04-6054-46FD-B9CB-B4461BFE4181}" type="pres">
      <dgm:prSet presAssocID="{D91B537A-2E83-46C9-9629-380538D44B1F}" presName="node" presStyleLbl="node1" presStyleIdx="2" presStyleCnt="5">
        <dgm:presLayoutVars>
          <dgm:bulletEnabled val="1"/>
        </dgm:presLayoutVars>
      </dgm:prSet>
      <dgm:spPr/>
    </dgm:pt>
    <dgm:pt modelId="{26A5F6AF-5221-49CB-9058-2010EF989AC4}" type="pres">
      <dgm:prSet presAssocID="{A41C6FBE-AC24-4260-BB8D-F5D1856A7A67}" presName="sibTrans" presStyleLbl="sibTrans2D1" presStyleIdx="2" presStyleCnt="4"/>
      <dgm:spPr/>
    </dgm:pt>
    <dgm:pt modelId="{78860C19-AC50-43CC-8C36-8418B5DFFA7A}" type="pres">
      <dgm:prSet presAssocID="{A41C6FBE-AC24-4260-BB8D-F5D1856A7A67}" presName="connectorText" presStyleLbl="sibTrans2D1" presStyleIdx="2" presStyleCnt="4"/>
      <dgm:spPr/>
    </dgm:pt>
    <dgm:pt modelId="{4F5B9CCB-AC2A-4014-BFDF-6810055F1DCC}" type="pres">
      <dgm:prSet presAssocID="{AAC66295-3233-4D14-B13E-3E109E2A0125}" presName="node" presStyleLbl="node1" presStyleIdx="3" presStyleCnt="5">
        <dgm:presLayoutVars>
          <dgm:bulletEnabled val="1"/>
        </dgm:presLayoutVars>
      </dgm:prSet>
      <dgm:spPr/>
    </dgm:pt>
    <dgm:pt modelId="{08E3E092-F608-490D-99AF-BDA8A9FA4DB2}" type="pres">
      <dgm:prSet presAssocID="{32D17AC7-BF9D-4377-9986-79677A4715BB}" presName="sibTrans" presStyleLbl="sibTrans2D1" presStyleIdx="3" presStyleCnt="4"/>
      <dgm:spPr/>
    </dgm:pt>
    <dgm:pt modelId="{C8F6204E-BD83-4169-BEDE-E3342929D651}" type="pres">
      <dgm:prSet presAssocID="{32D17AC7-BF9D-4377-9986-79677A4715BB}" presName="connectorText" presStyleLbl="sibTrans2D1" presStyleIdx="3" presStyleCnt="4"/>
      <dgm:spPr/>
    </dgm:pt>
    <dgm:pt modelId="{BD34C594-75CF-4590-BB08-B6FDC3DCEDF2}" type="pres">
      <dgm:prSet presAssocID="{E7CD7B1D-2CFF-489A-AAD0-083AC7399798}" presName="node" presStyleLbl="node1" presStyleIdx="4" presStyleCnt="5">
        <dgm:presLayoutVars>
          <dgm:bulletEnabled val="1"/>
        </dgm:presLayoutVars>
      </dgm:prSet>
      <dgm:spPr/>
    </dgm:pt>
  </dgm:ptLst>
  <dgm:cxnLst>
    <dgm:cxn modelId="{2D5B4702-FECE-D945-B5F6-B5BF7C0743B1}" type="presOf" srcId="{896EBB06-353D-4200-BAE2-C164E25E2B4A}" destId="{C5E9233F-1072-4FDE-B423-E0800A78A0CF}" srcOrd="0" destOrd="0" presId="urn:microsoft.com/office/officeart/2005/8/layout/process1"/>
    <dgm:cxn modelId="{8448F205-F734-490B-8C09-9F0007087CB0}" srcId="{A57A2490-502A-45EA-B574-D60A58B10F8A}" destId="{D91B537A-2E83-46C9-9629-380538D44B1F}" srcOrd="2" destOrd="0" parTransId="{0388A170-E7CE-47D8-A89D-62D24F2BE482}" sibTransId="{A41C6FBE-AC24-4260-BB8D-F5D1856A7A67}"/>
    <dgm:cxn modelId="{2DB0841E-3D9A-4953-BEE7-505E5AF5E1DE}" srcId="{A57A2490-502A-45EA-B574-D60A58B10F8A}" destId="{08F58FA8-3705-44D6-A720-6E42E5D1E325}" srcOrd="0" destOrd="0" parTransId="{04B307AD-74BA-4D3A-A2FF-2AA57D4FB5A1}" sibTransId="{896EBB06-353D-4200-BAE2-C164E25E2B4A}"/>
    <dgm:cxn modelId="{115A9F27-9496-8C44-91F5-A0B48539A71C}" type="presOf" srcId="{D91B537A-2E83-46C9-9629-380538D44B1F}" destId="{3C685C04-6054-46FD-B9CB-B4461BFE4181}" srcOrd="0" destOrd="0" presId="urn:microsoft.com/office/officeart/2005/8/layout/process1"/>
    <dgm:cxn modelId="{DFFA312A-68A1-3141-A2DE-5E2BBFBD4841}" type="presOf" srcId="{A41C6FBE-AC24-4260-BB8D-F5D1856A7A67}" destId="{26A5F6AF-5221-49CB-9058-2010EF989AC4}" srcOrd="0" destOrd="0" presId="urn:microsoft.com/office/officeart/2005/8/layout/process1"/>
    <dgm:cxn modelId="{D23AE63B-5D75-594E-AF76-044EAE5F4334}" type="presOf" srcId="{32D17AC7-BF9D-4377-9986-79677A4715BB}" destId="{C8F6204E-BD83-4169-BEDE-E3342929D651}" srcOrd="1" destOrd="0" presId="urn:microsoft.com/office/officeart/2005/8/layout/process1"/>
    <dgm:cxn modelId="{CB150544-0A06-034D-ABD3-8A854102131D}" type="presOf" srcId="{327798FE-4D60-40E4-9AE1-1F1FFBCEA7C0}" destId="{F7BA6C97-90CF-476D-8774-12896BF71DDF}" srcOrd="0" destOrd="0" presId="urn:microsoft.com/office/officeart/2005/8/layout/process1"/>
    <dgm:cxn modelId="{F8FCBF4E-F662-A84B-AD53-7B0EA76852D3}" type="presOf" srcId="{E7CD7B1D-2CFF-489A-AAD0-083AC7399798}" destId="{BD34C594-75CF-4590-BB08-B6FDC3DCEDF2}" srcOrd="0" destOrd="0" presId="urn:microsoft.com/office/officeart/2005/8/layout/process1"/>
    <dgm:cxn modelId="{AACD73A0-C6D5-4583-B1B4-1281F7480603}" srcId="{A57A2490-502A-45EA-B574-D60A58B10F8A}" destId="{AAC66295-3233-4D14-B13E-3E109E2A0125}" srcOrd="3" destOrd="0" parTransId="{7AC0D923-6C63-4B0B-B00B-3DF15666CBF3}" sibTransId="{32D17AC7-BF9D-4377-9986-79677A4715BB}"/>
    <dgm:cxn modelId="{82F177A3-C800-3342-8372-69E721CBBA0A}" type="presOf" srcId="{327798FE-4D60-40E4-9AE1-1F1FFBCEA7C0}" destId="{B3940552-42C9-4A4F-B9FD-7AD970FECDFE}" srcOrd="1" destOrd="0" presId="urn:microsoft.com/office/officeart/2005/8/layout/process1"/>
    <dgm:cxn modelId="{80606FB7-C33D-B04D-80DA-F04C10311F38}" type="presOf" srcId="{32D17AC7-BF9D-4377-9986-79677A4715BB}" destId="{08E3E092-F608-490D-99AF-BDA8A9FA4DB2}" srcOrd="0" destOrd="0" presId="urn:microsoft.com/office/officeart/2005/8/layout/process1"/>
    <dgm:cxn modelId="{C1B2DCB7-2B1A-624A-B7DC-EFC1275A96A9}" type="presOf" srcId="{A57A2490-502A-45EA-B574-D60A58B10F8A}" destId="{733173A4-611A-4FB8-9916-387A2EE0D656}" srcOrd="0" destOrd="0" presId="urn:microsoft.com/office/officeart/2005/8/layout/process1"/>
    <dgm:cxn modelId="{C011DBBA-379C-1E47-92FA-FE1B17E07433}" type="presOf" srcId="{08F58FA8-3705-44D6-A720-6E42E5D1E325}" destId="{677B4FA4-A6B3-4D3E-A559-9C0ADFB10D29}" srcOrd="0" destOrd="0" presId="urn:microsoft.com/office/officeart/2005/8/layout/process1"/>
    <dgm:cxn modelId="{2B3699D1-91CA-D24F-8362-F25CF8D6DAA1}" type="presOf" srcId="{AAC66295-3233-4D14-B13E-3E109E2A0125}" destId="{4F5B9CCB-AC2A-4014-BFDF-6810055F1DCC}" srcOrd="0" destOrd="0" presId="urn:microsoft.com/office/officeart/2005/8/layout/process1"/>
    <dgm:cxn modelId="{EEA6D0D5-D773-B44E-8CE2-121CED961440}" type="presOf" srcId="{4C8E9458-5A06-4FA1-BEB4-118E35A54328}" destId="{4F289392-52BB-4EA1-ABA5-6B45BB66F599}" srcOrd="0" destOrd="0" presId="urn:microsoft.com/office/officeart/2005/8/layout/process1"/>
    <dgm:cxn modelId="{080F10DE-13D6-0B41-96DE-B0031C5DA25F}" type="presOf" srcId="{896EBB06-353D-4200-BAE2-C164E25E2B4A}" destId="{92BE2B8F-448D-46AF-B459-352422C1FCFF}" srcOrd="1" destOrd="0" presId="urn:microsoft.com/office/officeart/2005/8/layout/process1"/>
    <dgm:cxn modelId="{19A94CED-A2A9-4F0F-BCD1-5930D1204BD4}" srcId="{A57A2490-502A-45EA-B574-D60A58B10F8A}" destId="{4C8E9458-5A06-4FA1-BEB4-118E35A54328}" srcOrd="1" destOrd="0" parTransId="{51CAEC2E-086B-4239-9132-AB286BA99E7C}" sibTransId="{327798FE-4D60-40E4-9AE1-1F1FFBCEA7C0}"/>
    <dgm:cxn modelId="{100ABCF7-3341-499B-A132-D0F8AD8BA887}" srcId="{A57A2490-502A-45EA-B574-D60A58B10F8A}" destId="{E7CD7B1D-2CFF-489A-AAD0-083AC7399798}" srcOrd="4" destOrd="0" parTransId="{EECC578D-773B-4D4D-8D3A-5924C17D68B3}" sibTransId="{112FB222-D1D5-468D-BE28-41BEE05DF1B9}"/>
    <dgm:cxn modelId="{A0C61DFA-0E17-2E45-B5C3-B5FFAB504202}" type="presOf" srcId="{A41C6FBE-AC24-4260-BB8D-F5D1856A7A67}" destId="{78860C19-AC50-43CC-8C36-8418B5DFFA7A}" srcOrd="1" destOrd="0" presId="urn:microsoft.com/office/officeart/2005/8/layout/process1"/>
    <dgm:cxn modelId="{1D937539-84AB-E940-AF1E-E772081D433A}" type="presParOf" srcId="{733173A4-611A-4FB8-9916-387A2EE0D656}" destId="{677B4FA4-A6B3-4D3E-A559-9C0ADFB10D29}" srcOrd="0" destOrd="0" presId="urn:microsoft.com/office/officeart/2005/8/layout/process1"/>
    <dgm:cxn modelId="{CF4764C4-A5F9-2C4D-B58D-84AF77491840}" type="presParOf" srcId="{733173A4-611A-4FB8-9916-387A2EE0D656}" destId="{C5E9233F-1072-4FDE-B423-E0800A78A0CF}" srcOrd="1" destOrd="0" presId="urn:microsoft.com/office/officeart/2005/8/layout/process1"/>
    <dgm:cxn modelId="{CFC7B890-D7F7-E642-852A-8427A81B56BD}" type="presParOf" srcId="{C5E9233F-1072-4FDE-B423-E0800A78A0CF}" destId="{92BE2B8F-448D-46AF-B459-352422C1FCFF}" srcOrd="0" destOrd="0" presId="urn:microsoft.com/office/officeart/2005/8/layout/process1"/>
    <dgm:cxn modelId="{9251CE15-F140-954E-90D0-8C688D6C1B63}" type="presParOf" srcId="{733173A4-611A-4FB8-9916-387A2EE0D656}" destId="{4F289392-52BB-4EA1-ABA5-6B45BB66F599}" srcOrd="2" destOrd="0" presId="urn:microsoft.com/office/officeart/2005/8/layout/process1"/>
    <dgm:cxn modelId="{172D9D77-61C9-844F-8E4A-56B949F3BEDC}" type="presParOf" srcId="{733173A4-611A-4FB8-9916-387A2EE0D656}" destId="{F7BA6C97-90CF-476D-8774-12896BF71DDF}" srcOrd="3" destOrd="0" presId="urn:microsoft.com/office/officeart/2005/8/layout/process1"/>
    <dgm:cxn modelId="{9709E620-DC4A-CD49-AD7F-4E8E9C25D592}" type="presParOf" srcId="{F7BA6C97-90CF-476D-8774-12896BF71DDF}" destId="{B3940552-42C9-4A4F-B9FD-7AD970FECDFE}" srcOrd="0" destOrd="0" presId="urn:microsoft.com/office/officeart/2005/8/layout/process1"/>
    <dgm:cxn modelId="{AB8F157F-0EB2-0B44-BD7D-688DD65C3718}" type="presParOf" srcId="{733173A4-611A-4FB8-9916-387A2EE0D656}" destId="{3C685C04-6054-46FD-B9CB-B4461BFE4181}" srcOrd="4" destOrd="0" presId="urn:microsoft.com/office/officeart/2005/8/layout/process1"/>
    <dgm:cxn modelId="{506CA775-BC35-AB4C-900F-C02C9C175761}" type="presParOf" srcId="{733173A4-611A-4FB8-9916-387A2EE0D656}" destId="{26A5F6AF-5221-49CB-9058-2010EF989AC4}" srcOrd="5" destOrd="0" presId="urn:microsoft.com/office/officeart/2005/8/layout/process1"/>
    <dgm:cxn modelId="{17CD660D-1761-CD41-A680-E9AB7075EAA6}" type="presParOf" srcId="{26A5F6AF-5221-49CB-9058-2010EF989AC4}" destId="{78860C19-AC50-43CC-8C36-8418B5DFFA7A}" srcOrd="0" destOrd="0" presId="urn:microsoft.com/office/officeart/2005/8/layout/process1"/>
    <dgm:cxn modelId="{F749575F-ECF9-A74B-93BF-012ED28B5DFA}" type="presParOf" srcId="{733173A4-611A-4FB8-9916-387A2EE0D656}" destId="{4F5B9CCB-AC2A-4014-BFDF-6810055F1DCC}" srcOrd="6" destOrd="0" presId="urn:microsoft.com/office/officeart/2005/8/layout/process1"/>
    <dgm:cxn modelId="{EE9AE606-B3FD-1346-9613-C93A33D226E6}" type="presParOf" srcId="{733173A4-611A-4FB8-9916-387A2EE0D656}" destId="{08E3E092-F608-490D-99AF-BDA8A9FA4DB2}" srcOrd="7" destOrd="0" presId="urn:microsoft.com/office/officeart/2005/8/layout/process1"/>
    <dgm:cxn modelId="{4DFED98A-785D-6F46-A69D-14521CB832AC}" type="presParOf" srcId="{08E3E092-F608-490D-99AF-BDA8A9FA4DB2}" destId="{C8F6204E-BD83-4169-BEDE-E3342929D651}" srcOrd="0" destOrd="0" presId="urn:microsoft.com/office/officeart/2005/8/layout/process1"/>
    <dgm:cxn modelId="{586E434E-6AB3-4C4F-920D-6849FAE2177F}" type="presParOf" srcId="{733173A4-611A-4FB8-9916-387A2EE0D656}" destId="{BD34C594-75CF-4590-BB08-B6FDC3DCEDF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8C2CDF-B69E-7A49-AA20-F8393556D77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ES"/>
        </a:p>
      </dgm:t>
    </dgm:pt>
    <dgm:pt modelId="{19064152-6AB9-1D47-B7DC-3EEE9B67E843}">
      <dgm:prSet/>
      <dgm:spPr/>
      <dgm:t>
        <a:bodyPr/>
        <a:lstStyle/>
        <a:p>
          <a:r>
            <a:rPr lang="es-MX" dirty="0"/>
            <a:t>Estimador puntual</a:t>
          </a:r>
        </a:p>
      </dgm:t>
    </dgm:pt>
    <dgm:pt modelId="{169DD77E-9D8B-664C-B55B-4AD3273C430D}" type="parTrans" cxnId="{AAF0A1A7-D96F-8D47-AC79-1579C5A3545D}">
      <dgm:prSet/>
      <dgm:spPr/>
      <dgm:t>
        <a:bodyPr/>
        <a:lstStyle/>
        <a:p>
          <a:endParaRPr lang="es-ES"/>
        </a:p>
      </dgm:t>
    </dgm:pt>
    <dgm:pt modelId="{7597C34B-4EB2-2D4B-8F70-8E27438811FE}" type="sibTrans" cxnId="{AAF0A1A7-D96F-8D47-AC79-1579C5A3545D}">
      <dgm:prSet/>
      <dgm:spPr/>
      <dgm:t>
        <a:bodyPr/>
        <a:lstStyle/>
        <a:p>
          <a:endParaRPr lang="es-ES"/>
        </a:p>
      </dgm:t>
    </dgm:pt>
    <dgm:pt modelId="{CED7EBD6-F93C-604D-9B68-719CE9B262F6}">
      <dgm:prSet/>
      <dgm:spPr/>
      <dgm:t>
        <a:bodyPr/>
        <a:lstStyle/>
        <a:p>
          <a:r>
            <a:rPr lang="es-MX" dirty="0"/>
            <a:t>Un valor asociado con la probabilidad</a:t>
          </a:r>
        </a:p>
      </dgm:t>
    </dgm:pt>
    <dgm:pt modelId="{1442BF8D-D1AD-CA4B-A4E5-37B91326F350}" type="parTrans" cxnId="{7F097800-831A-2D4D-8DF4-640AE042FCC2}">
      <dgm:prSet/>
      <dgm:spPr/>
      <dgm:t>
        <a:bodyPr/>
        <a:lstStyle/>
        <a:p>
          <a:endParaRPr lang="es-ES"/>
        </a:p>
      </dgm:t>
    </dgm:pt>
    <dgm:pt modelId="{B78B9BFC-E886-9F40-B9EA-2ACB9C1B8786}" type="sibTrans" cxnId="{7F097800-831A-2D4D-8DF4-640AE042FCC2}">
      <dgm:prSet/>
      <dgm:spPr/>
      <dgm:t>
        <a:bodyPr/>
        <a:lstStyle/>
        <a:p>
          <a:endParaRPr lang="es-ES"/>
        </a:p>
      </dgm:t>
    </dgm:pt>
    <dgm:pt modelId="{A3FFA697-217A-A14F-AB7B-005AFAD39FC8}">
      <dgm:prSet/>
      <dgm:spPr/>
      <dgm:t>
        <a:bodyPr/>
        <a:lstStyle/>
        <a:p>
          <a:r>
            <a:rPr lang="es-MX" dirty="0"/>
            <a:t>Error estándar muestral </a:t>
          </a:r>
        </a:p>
      </dgm:t>
    </dgm:pt>
    <dgm:pt modelId="{11A9DDEE-C237-EC49-B4AA-C4335EDDC3E8}" type="parTrans" cxnId="{D13D5ED5-835E-F74E-828A-4AFA6D61AF4A}">
      <dgm:prSet/>
      <dgm:spPr/>
      <dgm:t>
        <a:bodyPr/>
        <a:lstStyle/>
        <a:p>
          <a:endParaRPr lang="es-ES"/>
        </a:p>
      </dgm:t>
    </dgm:pt>
    <dgm:pt modelId="{99010A46-A079-0A47-90B5-6A0823EDC699}" type="sibTrans" cxnId="{D13D5ED5-835E-F74E-828A-4AFA6D61AF4A}">
      <dgm:prSet/>
      <dgm:spPr/>
      <dgm:t>
        <a:bodyPr/>
        <a:lstStyle/>
        <a:p>
          <a:endParaRPr lang="es-ES"/>
        </a:p>
      </dgm:t>
    </dgm:pt>
    <dgm:pt modelId="{D48C6413-5AE7-FC46-BA9D-5064ABAF4607}">
      <dgm:prSet/>
      <dgm:spPr/>
      <dgm:t>
        <a:bodyPr/>
        <a:lstStyle/>
        <a:p>
          <a:r>
            <a:rPr lang="es-MX" dirty="0"/>
            <a:t>Varianza</a:t>
          </a:r>
        </a:p>
      </dgm:t>
    </dgm:pt>
    <dgm:pt modelId="{B8096A71-50BF-B94A-8724-F35838FEB351}" type="parTrans" cxnId="{1380A2EB-92E7-7A4F-AE98-EA238561E4BE}">
      <dgm:prSet/>
      <dgm:spPr/>
      <dgm:t>
        <a:bodyPr/>
        <a:lstStyle/>
        <a:p>
          <a:endParaRPr lang="es-ES"/>
        </a:p>
      </dgm:t>
    </dgm:pt>
    <dgm:pt modelId="{CC7B2DAA-7EC7-B14A-B5BD-D7DCD885B512}" type="sibTrans" cxnId="{1380A2EB-92E7-7A4F-AE98-EA238561E4BE}">
      <dgm:prSet/>
      <dgm:spPr/>
      <dgm:t>
        <a:bodyPr/>
        <a:lstStyle/>
        <a:p>
          <a:endParaRPr lang="es-ES"/>
        </a:p>
      </dgm:t>
    </dgm:pt>
    <dgm:pt modelId="{C5E3A5D3-1CB5-834E-81AD-6B4BC0D159BD}">
      <dgm:prSet/>
      <dgm:spPr/>
      <dgm:t>
        <a:bodyPr/>
        <a:lstStyle/>
        <a:p>
          <a:r>
            <a:rPr lang="es-MX" dirty="0"/>
            <a:t>Tamaño de la muesta</a:t>
          </a:r>
        </a:p>
      </dgm:t>
    </dgm:pt>
    <dgm:pt modelId="{2DA4C3DA-F369-2E41-A695-9B12D50276DE}" type="parTrans" cxnId="{22AC1BD1-4823-9E42-A70A-504C654D392E}">
      <dgm:prSet/>
      <dgm:spPr/>
      <dgm:t>
        <a:bodyPr/>
        <a:lstStyle/>
        <a:p>
          <a:endParaRPr lang="es-ES"/>
        </a:p>
      </dgm:t>
    </dgm:pt>
    <dgm:pt modelId="{88674B35-EF99-DA4B-8BB6-AE43107ABD0F}" type="sibTrans" cxnId="{22AC1BD1-4823-9E42-A70A-504C654D392E}">
      <dgm:prSet/>
      <dgm:spPr/>
      <dgm:t>
        <a:bodyPr/>
        <a:lstStyle/>
        <a:p>
          <a:endParaRPr lang="es-ES"/>
        </a:p>
      </dgm:t>
    </dgm:pt>
    <dgm:pt modelId="{DC317ED9-1B5D-7B42-AB2B-11DF74D1D1CE}" type="pres">
      <dgm:prSet presAssocID="{D58C2CDF-B69E-7A49-AA20-F8393556D779}" presName="Name0" presStyleCnt="0">
        <dgm:presLayoutVars>
          <dgm:dir/>
          <dgm:resizeHandles val="exact"/>
        </dgm:presLayoutVars>
      </dgm:prSet>
      <dgm:spPr/>
    </dgm:pt>
    <dgm:pt modelId="{7E41CD9A-0A35-B249-A1CE-2ACA0CADF020}" type="pres">
      <dgm:prSet presAssocID="{19064152-6AB9-1D47-B7DC-3EEE9B67E843}" presName="node" presStyleLbl="node1" presStyleIdx="0" presStyleCnt="3">
        <dgm:presLayoutVars>
          <dgm:bulletEnabled val="1"/>
        </dgm:presLayoutVars>
      </dgm:prSet>
      <dgm:spPr/>
    </dgm:pt>
    <dgm:pt modelId="{5EDE0A90-C399-FC41-B3D4-D4AED221C3E0}" type="pres">
      <dgm:prSet presAssocID="{7597C34B-4EB2-2D4B-8F70-8E27438811FE}" presName="sibTrans" presStyleLbl="sibTrans2D1" presStyleIdx="0" presStyleCnt="2" custLinFactNeighborX="-1175" custLinFactNeighborY="47219"/>
      <dgm:spPr>
        <a:prstGeom prst="mathMinus">
          <a:avLst/>
        </a:prstGeom>
      </dgm:spPr>
    </dgm:pt>
    <dgm:pt modelId="{229870A9-5D96-D044-8825-DC0FC41A95D5}" type="pres">
      <dgm:prSet presAssocID="{7597C34B-4EB2-2D4B-8F70-8E27438811FE}" presName="connectorText" presStyleLbl="sibTrans2D1" presStyleIdx="0" presStyleCnt="2"/>
      <dgm:spPr/>
    </dgm:pt>
    <dgm:pt modelId="{15642B1B-85B6-8D41-9D96-0C33B2E079E6}" type="pres">
      <dgm:prSet presAssocID="{CED7EBD6-F93C-604D-9B68-719CE9B262F6}" presName="node" presStyleLbl="node1" presStyleIdx="1" presStyleCnt="3">
        <dgm:presLayoutVars>
          <dgm:bulletEnabled val="1"/>
        </dgm:presLayoutVars>
      </dgm:prSet>
      <dgm:spPr/>
    </dgm:pt>
    <dgm:pt modelId="{210F9CBF-3418-BE42-A4F5-DEAB1C70F748}" type="pres">
      <dgm:prSet presAssocID="{B78B9BFC-E886-9F40-B9EA-2ACB9C1B8786}" presName="sibTrans" presStyleLbl="sibTrans2D1" presStyleIdx="1" presStyleCnt="2"/>
      <dgm:spPr>
        <a:prstGeom prst="mathMultiply">
          <a:avLst/>
        </a:prstGeom>
      </dgm:spPr>
    </dgm:pt>
    <dgm:pt modelId="{D7922C6D-B2DE-D346-BC76-2A9C187F196E}" type="pres">
      <dgm:prSet presAssocID="{B78B9BFC-E886-9F40-B9EA-2ACB9C1B8786}" presName="connectorText" presStyleLbl="sibTrans2D1" presStyleIdx="1" presStyleCnt="2"/>
      <dgm:spPr/>
    </dgm:pt>
    <dgm:pt modelId="{25C93037-3208-454B-A0BA-FCFC43EC6504}" type="pres">
      <dgm:prSet presAssocID="{A3FFA697-217A-A14F-AB7B-005AFAD39FC8}" presName="node" presStyleLbl="node1" presStyleIdx="2" presStyleCnt="3">
        <dgm:presLayoutVars>
          <dgm:bulletEnabled val="1"/>
        </dgm:presLayoutVars>
      </dgm:prSet>
      <dgm:spPr/>
    </dgm:pt>
  </dgm:ptLst>
  <dgm:cxnLst>
    <dgm:cxn modelId="{7F097800-831A-2D4D-8DF4-640AE042FCC2}" srcId="{D58C2CDF-B69E-7A49-AA20-F8393556D779}" destId="{CED7EBD6-F93C-604D-9B68-719CE9B262F6}" srcOrd="1" destOrd="0" parTransId="{1442BF8D-D1AD-CA4B-A4E5-37B91326F350}" sibTransId="{B78B9BFC-E886-9F40-B9EA-2ACB9C1B8786}"/>
    <dgm:cxn modelId="{9D0BF908-5441-264B-86D1-6B918FC628E8}" type="presOf" srcId="{D58C2CDF-B69E-7A49-AA20-F8393556D779}" destId="{DC317ED9-1B5D-7B42-AB2B-11DF74D1D1CE}" srcOrd="0" destOrd="0" presId="urn:microsoft.com/office/officeart/2005/8/layout/process1"/>
    <dgm:cxn modelId="{6173463B-7836-3348-9DEE-57AA1625C0E5}" type="presOf" srcId="{19064152-6AB9-1D47-B7DC-3EEE9B67E843}" destId="{7E41CD9A-0A35-B249-A1CE-2ACA0CADF020}" srcOrd="0" destOrd="0" presId="urn:microsoft.com/office/officeart/2005/8/layout/process1"/>
    <dgm:cxn modelId="{B9586861-AD3B-484E-B136-A922C35DE1C8}" type="presOf" srcId="{D48C6413-5AE7-FC46-BA9D-5064ABAF4607}" destId="{25C93037-3208-454B-A0BA-FCFC43EC6504}" srcOrd="0" destOrd="1" presId="urn:microsoft.com/office/officeart/2005/8/layout/process1"/>
    <dgm:cxn modelId="{4B4B2279-A7C3-F34C-B506-05C036CAE799}" type="presOf" srcId="{B78B9BFC-E886-9F40-B9EA-2ACB9C1B8786}" destId="{D7922C6D-B2DE-D346-BC76-2A9C187F196E}" srcOrd="1" destOrd="0" presId="urn:microsoft.com/office/officeart/2005/8/layout/process1"/>
    <dgm:cxn modelId="{EE48027D-6FEF-F74F-B634-66A981564F45}" type="presOf" srcId="{7597C34B-4EB2-2D4B-8F70-8E27438811FE}" destId="{229870A9-5D96-D044-8825-DC0FC41A95D5}" srcOrd="1" destOrd="0" presId="urn:microsoft.com/office/officeart/2005/8/layout/process1"/>
    <dgm:cxn modelId="{7B2B7196-0B16-A94E-8020-8CB533299425}" type="presOf" srcId="{CED7EBD6-F93C-604D-9B68-719CE9B262F6}" destId="{15642B1B-85B6-8D41-9D96-0C33B2E079E6}" srcOrd="0" destOrd="0" presId="urn:microsoft.com/office/officeart/2005/8/layout/process1"/>
    <dgm:cxn modelId="{0B064297-70DC-1448-9AAC-FEBE590B3346}" type="presOf" srcId="{7597C34B-4EB2-2D4B-8F70-8E27438811FE}" destId="{5EDE0A90-C399-FC41-B3D4-D4AED221C3E0}" srcOrd="0" destOrd="0" presId="urn:microsoft.com/office/officeart/2005/8/layout/process1"/>
    <dgm:cxn modelId="{AAF0A1A7-D96F-8D47-AC79-1579C5A3545D}" srcId="{D58C2CDF-B69E-7A49-AA20-F8393556D779}" destId="{19064152-6AB9-1D47-B7DC-3EEE9B67E843}" srcOrd="0" destOrd="0" parTransId="{169DD77E-9D8B-664C-B55B-4AD3273C430D}" sibTransId="{7597C34B-4EB2-2D4B-8F70-8E27438811FE}"/>
    <dgm:cxn modelId="{3471B7C5-311B-7D45-BC46-2F95643B6B34}" type="presOf" srcId="{C5E3A5D3-1CB5-834E-81AD-6B4BC0D159BD}" destId="{25C93037-3208-454B-A0BA-FCFC43EC6504}" srcOrd="0" destOrd="2" presId="urn:microsoft.com/office/officeart/2005/8/layout/process1"/>
    <dgm:cxn modelId="{C02740C7-6B3D-9B46-B400-50E3B3EA0C01}" type="presOf" srcId="{B78B9BFC-E886-9F40-B9EA-2ACB9C1B8786}" destId="{210F9CBF-3418-BE42-A4F5-DEAB1C70F748}" srcOrd="0" destOrd="0" presId="urn:microsoft.com/office/officeart/2005/8/layout/process1"/>
    <dgm:cxn modelId="{22AC1BD1-4823-9E42-A70A-504C654D392E}" srcId="{A3FFA697-217A-A14F-AB7B-005AFAD39FC8}" destId="{C5E3A5D3-1CB5-834E-81AD-6B4BC0D159BD}" srcOrd="1" destOrd="0" parTransId="{2DA4C3DA-F369-2E41-A695-9B12D50276DE}" sibTransId="{88674B35-EF99-DA4B-8BB6-AE43107ABD0F}"/>
    <dgm:cxn modelId="{D13D5ED5-835E-F74E-828A-4AFA6D61AF4A}" srcId="{D58C2CDF-B69E-7A49-AA20-F8393556D779}" destId="{A3FFA697-217A-A14F-AB7B-005AFAD39FC8}" srcOrd="2" destOrd="0" parTransId="{11A9DDEE-C237-EC49-B4AA-C4335EDDC3E8}" sibTransId="{99010A46-A079-0A47-90B5-6A0823EDC699}"/>
    <dgm:cxn modelId="{5A4F5FEA-1316-C84C-8476-B29F42A1360B}" type="presOf" srcId="{A3FFA697-217A-A14F-AB7B-005AFAD39FC8}" destId="{25C93037-3208-454B-A0BA-FCFC43EC6504}" srcOrd="0" destOrd="0" presId="urn:microsoft.com/office/officeart/2005/8/layout/process1"/>
    <dgm:cxn modelId="{1380A2EB-92E7-7A4F-AE98-EA238561E4BE}" srcId="{A3FFA697-217A-A14F-AB7B-005AFAD39FC8}" destId="{D48C6413-5AE7-FC46-BA9D-5064ABAF4607}" srcOrd="0" destOrd="0" parTransId="{B8096A71-50BF-B94A-8724-F35838FEB351}" sibTransId="{CC7B2DAA-7EC7-B14A-B5BD-D7DCD885B512}"/>
    <dgm:cxn modelId="{BDCCE8DF-0A55-FA4A-A980-362236714228}" type="presParOf" srcId="{DC317ED9-1B5D-7B42-AB2B-11DF74D1D1CE}" destId="{7E41CD9A-0A35-B249-A1CE-2ACA0CADF020}" srcOrd="0" destOrd="0" presId="urn:microsoft.com/office/officeart/2005/8/layout/process1"/>
    <dgm:cxn modelId="{8D67D15B-11EC-4A4A-94A5-929D2512D09D}" type="presParOf" srcId="{DC317ED9-1B5D-7B42-AB2B-11DF74D1D1CE}" destId="{5EDE0A90-C399-FC41-B3D4-D4AED221C3E0}" srcOrd="1" destOrd="0" presId="urn:microsoft.com/office/officeart/2005/8/layout/process1"/>
    <dgm:cxn modelId="{BF43CFC2-2917-3847-B2CE-EF1613048701}" type="presParOf" srcId="{5EDE0A90-C399-FC41-B3D4-D4AED221C3E0}" destId="{229870A9-5D96-D044-8825-DC0FC41A95D5}" srcOrd="0" destOrd="0" presId="urn:microsoft.com/office/officeart/2005/8/layout/process1"/>
    <dgm:cxn modelId="{31649A9E-C66F-0147-ADBE-C39B780AABB8}" type="presParOf" srcId="{DC317ED9-1B5D-7B42-AB2B-11DF74D1D1CE}" destId="{15642B1B-85B6-8D41-9D96-0C33B2E079E6}" srcOrd="2" destOrd="0" presId="urn:microsoft.com/office/officeart/2005/8/layout/process1"/>
    <dgm:cxn modelId="{2021BBD2-4010-3347-B59A-10AB047B5742}" type="presParOf" srcId="{DC317ED9-1B5D-7B42-AB2B-11DF74D1D1CE}" destId="{210F9CBF-3418-BE42-A4F5-DEAB1C70F748}" srcOrd="3" destOrd="0" presId="urn:microsoft.com/office/officeart/2005/8/layout/process1"/>
    <dgm:cxn modelId="{1CFDC2BD-089F-D24D-9FC5-541B1A5936E6}" type="presParOf" srcId="{210F9CBF-3418-BE42-A4F5-DEAB1C70F748}" destId="{D7922C6D-B2DE-D346-BC76-2A9C187F196E}" srcOrd="0" destOrd="0" presId="urn:microsoft.com/office/officeart/2005/8/layout/process1"/>
    <dgm:cxn modelId="{49F9E964-9D40-F747-BD6B-97FB988B17FA}" type="presParOf" srcId="{DC317ED9-1B5D-7B42-AB2B-11DF74D1D1CE}" destId="{25C93037-3208-454B-A0BA-FCFC43EC650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6C5A3F-CF0E-41D3-8338-7F7DBCAC8356}" type="doc">
      <dgm:prSet loTypeId="urn:microsoft.com/office/officeart/2009/3/layout/HorizontalOrganizationChart" loCatId="hierarchy" qsTypeId="urn:microsoft.com/office/officeart/2005/8/quickstyle/simple1" qsCatId="simple" csTypeId="urn:microsoft.com/office/officeart/2005/8/colors/accent1_4" csCatId="accent1" phldr="1"/>
      <dgm:spPr/>
      <dgm:t>
        <a:bodyPr/>
        <a:lstStyle/>
        <a:p>
          <a:endParaRPr lang="es-MX"/>
        </a:p>
      </dgm:t>
    </dgm:pt>
    <dgm:pt modelId="{B6F0FDA9-864D-4E14-AB22-52B8988A852B}">
      <dgm:prSet phldrT="[Text]"/>
      <dgm:spPr/>
      <dgm:t>
        <a:bodyPr/>
        <a:lstStyle/>
        <a:p>
          <a:r>
            <a:rPr lang="es-MX" dirty="0" err="1"/>
            <a:t>Anova</a:t>
          </a:r>
          <a:endParaRPr lang="es-MX" dirty="0"/>
        </a:p>
      </dgm:t>
    </dgm:pt>
    <dgm:pt modelId="{B6319D4C-7510-4523-9188-7938703749E9}" type="parTrans" cxnId="{0139963F-83C1-4853-9AAA-03A12C0A82AF}">
      <dgm:prSet/>
      <dgm:spPr/>
      <dgm:t>
        <a:bodyPr/>
        <a:lstStyle/>
        <a:p>
          <a:endParaRPr lang="es-MX"/>
        </a:p>
      </dgm:t>
    </dgm:pt>
    <dgm:pt modelId="{C1062D4A-FDAF-45BF-9945-648813E4BE8D}" type="sibTrans" cxnId="{0139963F-83C1-4853-9AAA-03A12C0A82AF}">
      <dgm:prSet/>
      <dgm:spPr/>
      <dgm:t>
        <a:bodyPr/>
        <a:lstStyle/>
        <a:p>
          <a:endParaRPr lang="es-MX"/>
        </a:p>
      </dgm:t>
    </dgm:pt>
    <dgm:pt modelId="{2DD5AEBC-2466-4DF8-8AEA-C1541D19C5B1}">
      <dgm:prSet phldrT="[Text]"/>
      <dgm:spPr/>
      <dgm:t>
        <a:bodyPr/>
        <a:lstStyle/>
        <a:p>
          <a:r>
            <a:rPr lang="es-MX" dirty="0"/>
            <a:t>Simple (</a:t>
          </a:r>
          <a:r>
            <a:rPr lang="es-MX" dirty="0" err="1"/>
            <a:t>one-way</a:t>
          </a:r>
          <a:r>
            <a:rPr lang="es-MX" dirty="0"/>
            <a:t>)</a:t>
          </a:r>
        </a:p>
      </dgm:t>
    </dgm:pt>
    <dgm:pt modelId="{FBCE2792-001C-4172-9D4D-68EA81E4C4EB}" type="parTrans" cxnId="{563BA7C1-DB09-41C5-B27F-6064AC056C35}">
      <dgm:prSet/>
      <dgm:spPr/>
      <dgm:t>
        <a:bodyPr/>
        <a:lstStyle/>
        <a:p>
          <a:endParaRPr lang="es-MX"/>
        </a:p>
      </dgm:t>
    </dgm:pt>
    <dgm:pt modelId="{808E5249-AE42-49CB-939F-82D2ED29B1B5}" type="sibTrans" cxnId="{563BA7C1-DB09-41C5-B27F-6064AC056C35}">
      <dgm:prSet/>
      <dgm:spPr/>
      <dgm:t>
        <a:bodyPr/>
        <a:lstStyle/>
        <a:p>
          <a:endParaRPr lang="es-MX"/>
        </a:p>
      </dgm:t>
    </dgm:pt>
    <dgm:pt modelId="{5B1D8C27-842B-4B42-B1D6-8E68FB247979}">
      <dgm:prSet phldrT="[Text]"/>
      <dgm:spPr/>
      <dgm:t>
        <a:bodyPr/>
        <a:lstStyle/>
        <a:p>
          <a:r>
            <a:rPr lang="es-MX" dirty="0" err="1"/>
            <a:t>Dobel</a:t>
          </a:r>
          <a:r>
            <a:rPr lang="es-MX" dirty="0"/>
            <a:t> (</a:t>
          </a:r>
          <a:r>
            <a:rPr lang="es-MX" dirty="0" err="1"/>
            <a:t>two-way</a:t>
          </a:r>
          <a:r>
            <a:rPr lang="es-MX" dirty="0"/>
            <a:t>)</a:t>
          </a:r>
        </a:p>
      </dgm:t>
    </dgm:pt>
    <dgm:pt modelId="{F2D3D391-A6D0-48A4-A693-4488437BA467}" type="parTrans" cxnId="{6714CCE7-63D4-4BD9-A09C-FB8BCA44DE00}">
      <dgm:prSet/>
      <dgm:spPr/>
      <dgm:t>
        <a:bodyPr/>
        <a:lstStyle/>
        <a:p>
          <a:endParaRPr lang="es-MX"/>
        </a:p>
      </dgm:t>
    </dgm:pt>
    <dgm:pt modelId="{1C703DA9-17D1-4EF1-A83E-CC47501918C1}" type="sibTrans" cxnId="{6714CCE7-63D4-4BD9-A09C-FB8BCA44DE00}">
      <dgm:prSet/>
      <dgm:spPr/>
      <dgm:t>
        <a:bodyPr/>
        <a:lstStyle/>
        <a:p>
          <a:endParaRPr lang="es-MX"/>
        </a:p>
      </dgm:t>
    </dgm:pt>
    <dgm:pt modelId="{8D33C17D-6EFA-482C-8822-4F7E15D76BF0}">
      <dgm:prSet phldrT="[Text]"/>
      <dgm:spPr/>
      <dgm:t>
        <a:bodyPr/>
        <a:lstStyle/>
        <a:p>
          <a:r>
            <a:rPr lang="es-MX" dirty="0"/>
            <a:t>Modelo aditivo (sin interacción)</a:t>
          </a:r>
        </a:p>
      </dgm:t>
    </dgm:pt>
    <dgm:pt modelId="{207E8D2F-E4AC-4FA7-81E1-0F051FEEF245}" type="parTrans" cxnId="{B40543C1-AF04-4AB8-BC2B-A121AC4B1068}">
      <dgm:prSet/>
      <dgm:spPr/>
      <dgm:t>
        <a:bodyPr/>
        <a:lstStyle/>
        <a:p>
          <a:endParaRPr lang="es-MX"/>
        </a:p>
      </dgm:t>
    </dgm:pt>
    <dgm:pt modelId="{F0D3C007-CBF3-4905-A9D2-894030BDB8A1}" type="sibTrans" cxnId="{B40543C1-AF04-4AB8-BC2B-A121AC4B1068}">
      <dgm:prSet/>
      <dgm:spPr/>
      <dgm:t>
        <a:bodyPr/>
        <a:lstStyle/>
        <a:p>
          <a:endParaRPr lang="es-MX"/>
        </a:p>
      </dgm:t>
    </dgm:pt>
    <dgm:pt modelId="{353A3C73-362B-4FB4-9850-6376D73FD8B1}">
      <dgm:prSet phldrT="[Text]"/>
      <dgm:spPr/>
      <dgm:t>
        <a:bodyPr/>
        <a:lstStyle/>
        <a:p>
          <a:r>
            <a:rPr lang="es-MX" dirty="0"/>
            <a:t>Modelo con interacción</a:t>
          </a:r>
        </a:p>
      </dgm:t>
    </dgm:pt>
    <dgm:pt modelId="{E19BF42F-5BA6-4D6E-BCB8-0341E345033B}" type="parTrans" cxnId="{11F41528-47B4-4F1B-A9E0-AA8DF52EA807}">
      <dgm:prSet/>
      <dgm:spPr/>
      <dgm:t>
        <a:bodyPr/>
        <a:lstStyle/>
        <a:p>
          <a:endParaRPr lang="es-MX"/>
        </a:p>
      </dgm:t>
    </dgm:pt>
    <dgm:pt modelId="{9D355CC2-7011-44F6-8FFE-92C0562D8E3A}" type="sibTrans" cxnId="{11F41528-47B4-4F1B-A9E0-AA8DF52EA807}">
      <dgm:prSet/>
      <dgm:spPr/>
      <dgm:t>
        <a:bodyPr/>
        <a:lstStyle/>
        <a:p>
          <a:endParaRPr lang="es-MX"/>
        </a:p>
      </dgm:t>
    </dgm:pt>
    <dgm:pt modelId="{5D89F785-8D44-4CAE-9DF8-13BFFC8617F0}" type="pres">
      <dgm:prSet presAssocID="{DC6C5A3F-CF0E-41D3-8338-7F7DBCAC8356}" presName="hierChild1" presStyleCnt="0">
        <dgm:presLayoutVars>
          <dgm:orgChart val="1"/>
          <dgm:chPref val="1"/>
          <dgm:dir/>
          <dgm:animOne val="branch"/>
          <dgm:animLvl val="lvl"/>
          <dgm:resizeHandles/>
        </dgm:presLayoutVars>
      </dgm:prSet>
      <dgm:spPr/>
    </dgm:pt>
    <dgm:pt modelId="{8BD92C4F-75DA-410A-80E8-364F017CA303}" type="pres">
      <dgm:prSet presAssocID="{B6F0FDA9-864D-4E14-AB22-52B8988A852B}" presName="hierRoot1" presStyleCnt="0">
        <dgm:presLayoutVars>
          <dgm:hierBranch val="init"/>
        </dgm:presLayoutVars>
      </dgm:prSet>
      <dgm:spPr/>
    </dgm:pt>
    <dgm:pt modelId="{6577BF65-263A-4531-B3D6-3E02CF39A9AC}" type="pres">
      <dgm:prSet presAssocID="{B6F0FDA9-864D-4E14-AB22-52B8988A852B}" presName="rootComposite1" presStyleCnt="0"/>
      <dgm:spPr/>
    </dgm:pt>
    <dgm:pt modelId="{55121758-3EF5-49CF-88CB-098260B5444C}" type="pres">
      <dgm:prSet presAssocID="{B6F0FDA9-864D-4E14-AB22-52B8988A852B}" presName="rootText1" presStyleLbl="node0" presStyleIdx="0" presStyleCnt="1">
        <dgm:presLayoutVars>
          <dgm:chPref val="3"/>
        </dgm:presLayoutVars>
      </dgm:prSet>
      <dgm:spPr/>
    </dgm:pt>
    <dgm:pt modelId="{D9295555-3B5F-456C-9B6C-031039A7BA47}" type="pres">
      <dgm:prSet presAssocID="{B6F0FDA9-864D-4E14-AB22-52B8988A852B}" presName="rootConnector1" presStyleLbl="node1" presStyleIdx="0" presStyleCnt="0"/>
      <dgm:spPr/>
    </dgm:pt>
    <dgm:pt modelId="{6677B695-8C66-4782-AE3B-5D06C2097FA1}" type="pres">
      <dgm:prSet presAssocID="{B6F0FDA9-864D-4E14-AB22-52B8988A852B}" presName="hierChild2" presStyleCnt="0"/>
      <dgm:spPr/>
    </dgm:pt>
    <dgm:pt modelId="{E214EA07-8F99-4A1A-BF4F-F74E5A36E7E8}" type="pres">
      <dgm:prSet presAssocID="{FBCE2792-001C-4172-9D4D-68EA81E4C4EB}" presName="Name64" presStyleLbl="parChTrans1D2" presStyleIdx="0" presStyleCnt="2"/>
      <dgm:spPr/>
    </dgm:pt>
    <dgm:pt modelId="{6CD796C9-A7D8-4AF5-9108-CC6A3A452483}" type="pres">
      <dgm:prSet presAssocID="{2DD5AEBC-2466-4DF8-8AEA-C1541D19C5B1}" presName="hierRoot2" presStyleCnt="0">
        <dgm:presLayoutVars>
          <dgm:hierBranch val="init"/>
        </dgm:presLayoutVars>
      </dgm:prSet>
      <dgm:spPr/>
    </dgm:pt>
    <dgm:pt modelId="{30B86EF6-6059-449F-BE63-AD19E0915CF9}" type="pres">
      <dgm:prSet presAssocID="{2DD5AEBC-2466-4DF8-8AEA-C1541D19C5B1}" presName="rootComposite" presStyleCnt="0"/>
      <dgm:spPr/>
    </dgm:pt>
    <dgm:pt modelId="{4593D0DA-66D4-4D62-B4E1-93C8E400B361}" type="pres">
      <dgm:prSet presAssocID="{2DD5AEBC-2466-4DF8-8AEA-C1541D19C5B1}" presName="rootText" presStyleLbl="node2" presStyleIdx="0" presStyleCnt="2">
        <dgm:presLayoutVars>
          <dgm:chPref val="3"/>
        </dgm:presLayoutVars>
      </dgm:prSet>
      <dgm:spPr/>
    </dgm:pt>
    <dgm:pt modelId="{463AB9BE-9945-4D1E-883D-1F1E3F293242}" type="pres">
      <dgm:prSet presAssocID="{2DD5AEBC-2466-4DF8-8AEA-C1541D19C5B1}" presName="rootConnector" presStyleLbl="node2" presStyleIdx="0" presStyleCnt="2"/>
      <dgm:spPr/>
    </dgm:pt>
    <dgm:pt modelId="{60CB854E-233F-4C7E-B0BA-CD87240C4C06}" type="pres">
      <dgm:prSet presAssocID="{2DD5AEBC-2466-4DF8-8AEA-C1541D19C5B1}" presName="hierChild4" presStyleCnt="0"/>
      <dgm:spPr/>
    </dgm:pt>
    <dgm:pt modelId="{0DFB8CC5-CB95-47BC-B2DD-942010DE2EAD}" type="pres">
      <dgm:prSet presAssocID="{2DD5AEBC-2466-4DF8-8AEA-C1541D19C5B1}" presName="hierChild5" presStyleCnt="0"/>
      <dgm:spPr/>
    </dgm:pt>
    <dgm:pt modelId="{06FBD4C6-7A6A-4D7D-A295-EAFBE2945B58}" type="pres">
      <dgm:prSet presAssocID="{F2D3D391-A6D0-48A4-A693-4488437BA467}" presName="Name64" presStyleLbl="parChTrans1D2" presStyleIdx="1" presStyleCnt="2"/>
      <dgm:spPr/>
    </dgm:pt>
    <dgm:pt modelId="{C3E2B336-1152-4E18-B7B3-2EA3A0C51D41}" type="pres">
      <dgm:prSet presAssocID="{5B1D8C27-842B-4B42-B1D6-8E68FB247979}" presName="hierRoot2" presStyleCnt="0">
        <dgm:presLayoutVars>
          <dgm:hierBranch val="init"/>
        </dgm:presLayoutVars>
      </dgm:prSet>
      <dgm:spPr/>
    </dgm:pt>
    <dgm:pt modelId="{2DA39745-0B69-469D-BAAB-4B659EA66D0D}" type="pres">
      <dgm:prSet presAssocID="{5B1D8C27-842B-4B42-B1D6-8E68FB247979}" presName="rootComposite" presStyleCnt="0"/>
      <dgm:spPr/>
    </dgm:pt>
    <dgm:pt modelId="{60DD3CE1-742B-49F4-9282-1E308DE67A1D}" type="pres">
      <dgm:prSet presAssocID="{5B1D8C27-842B-4B42-B1D6-8E68FB247979}" presName="rootText" presStyleLbl="node2" presStyleIdx="1" presStyleCnt="2">
        <dgm:presLayoutVars>
          <dgm:chPref val="3"/>
        </dgm:presLayoutVars>
      </dgm:prSet>
      <dgm:spPr/>
    </dgm:pt>
    <dgm:pt modelId="{5C2FB550-4AF1-42D8-8BC0-70E4E9956ACD}" type="pres">
      <dgm:prSet presAssocID="{5B1D8C27-842B-4B42-B1D6-8E68FB247979}" presName="rootConnector" presStyleLbl="node2" presStyleIdx="1" presStyleCnt="2"/>
      <dgm:spPr/>
    </dgm:pt>
    <dgm:pt modelId="{5F94D76F-9C8E-4CF3-BA64-2B6E68537BAF}" type="pres">
      <dgm:prSet presAssocID="{5B1D8C27-842B-4B42-B1D6-8E68FB247979}" presName="hierChild4" presStyleCnt="0"/>
      <dgm:spPr/>
    </dgm:pt>
    <dgm:pt modelId="{5FAEF13F-EDCC-47A6-AC1F-769644D2156E}" type="pres">
      <dgm:prSet presAssocID="{207E8D2F-E4AC-4FA7-81E1-0F051FEEF245}" presName="Name64" presStyleLbl="parChTrans1D3" presStyleIdx="0" presStyleCnt="2"/>
      <dgm:spPr/>
    </dgm:pt>
    <dgm:pt modelId="{636A620D-DEB2-41A7-AF24-247CF4EFA2B0}" type="pres">
      <dgm:prSet presAssocID="{8D33C17D-6EFA-482C-8822-4F7E15D76BF0}" presName="hierRoot2" presStyleCnt="0">
        <dgm:presLayoutVars>
          <dgm:hierBranch val="init"/>
        </dgm:presLayoutVars>
      </dgm:prSet>
      <dgm:spPr/>
    </dgm:pt>
    <dgm:pt modelId="{150C18C9-1A10-40EA-BFC7-CDC7A6580CA0}" type="pres">
      <dgm:prSet presAssocID="{8D33C17D-6EFA-482C-8822-4F7E15D76BF0}" presName="rootComposite" presStyleCnt="0"/>
      <dgm:spPr/>
    </dgm:pt>
    <dgm:pt modelId="{40AC5907-DD9F-4CDA-A839-EEC3496FCD0B}" type="pres">
      <dgm:prSet presAssocID="{8D33C17D-6EFA-482C-8822-4F7E15D76BF0}" presName="rootText" presStyleLbl="node3" presStyleIdx="0" presStyleCnt="2">
        <dgm:presLayoutVars>
          <dgm:chPref val="3"/>
        </dgm:presLayoutVars>
      </dgm:prSet>
      <dgm:spPr/>
    </dgm:pt>
    <dgm:pt modelId="{A3AC77F0-564A-47B4-B4F5-BE9D84A57C87}" type="pres">
      <dgm:prSet presAssocID="{8D33C17D-6EFA-482C-8822-4F7E15D76BF0}" presName="rootConnector" presStyleLbl="node3" presStyleIdx="0" presStyleCnt="2"/>
      <dgm:spPr/>
    </dgm:pt>
    <dgm:pt modelId="{CC8EE501-B722-4EBA-8D6C-2AC15F045493}" type="pres">
      <dgm:prSet presAssocID="{8D33C17D-6EFA-482C-8822-4F7E15D76BF0}" presName="hierChild4" presStyleCnt="0"/>
      <dgm:spPr/>
    </dgm:pt>
    <dgm:pt modelId="{4F629C95-C5A1-41EE-BE2C-30ED8ECB3AC9}" type="pres">
      <dgm:prSet presAssocID="{8D33C17D-6EFA-482C-8822-4F7E15D76BF0}" presName="hierChild5" presStyleCnt="0"/>
      <dgm:spPr/>
    </dgm:pt>
    <dgm:pt modelId="{E3D18C79-8EC7-4FEF-91E3-5419791E3C5E}" type="pres">
      <dgm:prSet presAssocID="{E19BF42F-5BA6-4D6E-BCB8-0341E345033B}" presName="Name64" presStyleLbl="parChTrans1D3" presStyleIdx="1" presStyleCnt="2"/>
      <dgm:spPr/>
    </dgm:pt>
    <dgm:pt modelId="{512BFA1C-1DD5-4706-BCFC-9DF2F1C6B679}" type="pres">
      <dgm:prSet presAssocID="{353A3C73-362B-4FB4-9850-6376D73FD8B1}" presName="hierRoot2" presStyleCnt="0">
        <dgm:presLayoutVars>
          <dgm:hierBranch val="init"/>
        </dgm:presLayoutVars>
      </dgm:prSet>
      <dgm:spPr/>
    </dgm:pt>
    <dgm:pt modelId="{73AFB581-0B8A-4DC9-8ADA-5A28B42E6864}" type="pres">
      <dgm:prSet presAssocID="{353A3C73-362B-4FB4-9850-6376D73FD8B1}" presName="rootComposite" presStyleCnt="0"/>
      <dgm:spPr/>
    </dgm:pt>
    <dgm:pt modelId="{6193EDA4-3FE9-46EC-A6B9-7ACCA2233855}" type="pres">
      <dgm:prSet presAssocID="{353A3C73-362B-4FB4-9850-6376D73FD8B1}" presName="rootText" presStyleLbl="node3" presStyleIdx="1" presStyleCnt="2">
        <dgm:presLayoutVars>
          <dgm:chPref val="3"/>
        </dgm:presLayoutVars>
      </dgm:prSet>
      <dgm:spPr/>
    </dgm:pt>
    <dgm:pt modelId="{A85967EA-C55D-46F4-8178-9AFC417EA60E}" type="pres">
      <dgm:prSet presAssocID="{353A3C73-362B-4FB4-9850-6376D73FD8B1}" presName="rootConnector" presStyleLbl="node3" presStyleIdx="1" presStyleCnt="2"/>
      <dgm:spPr/>
    </dgm:pt>
    <dgm:pt modelId="{6AFEBF9A-3F73-42BF-BDBE-6CEAAB19B105}" type="pres">
      <dgm:prSet presAssocID="{353A3C73-362B-4FB4-9850-6376D73FD8B1}" presName="hierChild4" presStyleCnt="0"/>
      <dgm:spPr/>
    </dgm:pt>
    <dgm:pt modelId="{DBC6EEE6-603A-45DB-A003-9BCE29D7C96D}" type="pres">
      <dgm:prSet presAssocID="{353A3C73-362B-4FB4-9850-6376D73FD8B1}" presName="hierChild5" presStyleCnt="0"/>
      <dgm:spPr/>
    </dgm:pt>
    <dgm:pt modelId="{839AC591-7F89-450C-AAFA-865654C99487}" type="pres">
      <dgm:prSet presAssocID="{5B1D8C27-842B-4B42-B1D6-8E68FB247979}" presName="hierChild5" presStyleCnt="0"/>
      <dgm:spPr/>
    </dgm:pt>
    <dgm:pt modelId="{9F59EC13-6D3B-4C38-8480-91B94FF3BB66}" type="pres">
      <dgm:prSet presAssocID="{B6F0FDA9-864D-4E14-AB22-52B8988A852B}" presName="hierChild3" presStyleCnt="0"/>
      <dgm:spPr/>
    </dgm:pt>
  </dgm:ptLst>
  <dgm:cxnLst>
    <dgm:cxn modelId="{7477BE0C-9C9D-4947-B45E-83AFA0E4AAA6}" type="presOf" srcId="{5B1D8C27-842B-4B42-B1D6-8E68FB247979}" destId="{60DD3CE1-742B-49F4-9282-1E308DE67A1D}" srcOrd="0" destOrd="0" presId="urn:microsoft.com/office/officeart/2009/3/layout/HorizontalOrganizationChart"/>
    <dgm:cxn modelId="{13827526-D3DE-477B-B800-9998FC46B580}" type="presOf" srcId="{2DD5AEBC-2466-4DF8-8AEA-C1541D19C5B1}" destId="{463AB9BE-9945-4D1E-883D-1F1E3F293242}" srcOrd="1" destOrd="0" presId="urn:microsoft.com/office/officeart/2009/3/layout/HorizontalOrganizationChart"/>
    <dgm:cxn modelId="{11F41528-47B4-4F1B-A9E0-AA8DF52EA807}" srcId="{5B1D8C27-842B-4B42-B1D6-8E68FB247979}" destId="{353A3C73-362B-4FB4-9850-6376D73FD8B1}" srcOrd="1" destOrd="0" parTransId="{E19BF42F-5BA6-4D6E-BCB8-0341E345033B}" sibTransId="{9D355CC2-7011-44F6-8FFE-92C0562D8E3A}"/>
    <dgm:cxn modelId="{E3F0302B-0068-454D-92BD-22251B9CE6E8}" type="presOf" srcId="{E19BF42F-5BA6-4D6E-BCB8-0341E345033B}" destId="{E3D18C79-8EC7-4FEF-91E3-5419791E3C5E}" srcOrd="0" destOrd="0" presId="urn:microsoft.com/office/officeart/2009/3/layout/HorizontalOrganizationChart"/>
    <dgm:cxn modelId="{C0311D36-C333-446F-9FDD-515DD7EAD5AC}" type="presOf" srcId="{5B1D8C27-842B-4B42-B1D6-8E68FB247979}" destId="{5C2FB550-4AF1-42D8-8BC0-70E4E9956ACD}" srcOrd="1" destOrd="0" presId="urn:microsoft.com/office/officeart/2009/3/layout/HorizontalOrganizationChart"/>
    <dgm:cxn modelId="{0139963F-83C1-4853-9AAA-03A12C0A82AF}" srcId="{DC6C5A3F-CF0E-41D3-8338-7F7DBCAC8356}" destId="{B6F0FDA9-864D-4E14-AB22-52B8988A852B}" srcOrd="0" destOrd="0" parTransId="{B6319D4C-7510-4523-9188-7938703749E9}" sibTransId="{C1062D4A-FDAF-45BF-9945-648813E4BE8D}"/>
    <dgm:cxn modelId="{E255A044-BA4F-4CF0-98B3-F79387B49EB5}" type="presOf" srcId="{B6F0FDA9-864D-4E14-AB22-52B8988A852B}" destId="{D9295555-3B5F-456C-9B6C-031039A7BA47}" srcOrd="1" destOrd="0" presId="urn:microsoft.com/office/officeart/2009/3/layout/HorizontalOrganizationChart"/>
    <dgm:cxn modelId="{43C9824E-8E97-42AD-8C87-182ACC9206EF}" type="presOf" srcId="{353A3C73-362B-4FB4-9850-6376D73FD8B1}" destId="{6193EDA4-3FE9-46EC-A6B9-7ACCA2233855}" srcOrd="0" destOrd="0" presId="urn:microsoft.com/office/officeart/2009/3/layout/HorizontalOrganizationChart"/>
    <dgm:cxn modelId="{67CC5053-DB2F-4F59-A709-40313CAFEA96}" type="presOf" srcId="{FBCE2792-001C-4172-9D4D-68EA81E4C4EB}" destId="{E214EA07-8F99-4A1A-BF4F-F74E5A36E7E8}" srcOrd="0" destOrd="0" presId="urn:microsoft.com/office/officeart/2009/3/layout/HorizontalOrganizationChart"/>
    <dgm:cxn modelId="{FF3A336E-9195-42C5-B824-502CE1CFD99E}" type="presOf" srcId="{2DD5AEBC-2466-4DF8-8AEA-C1541D19C5B1}" destId="{4593D0DA-66D4-4D62-B4E1-93C8E400B361}" srcOrd="0" destOrd="0" presId="urn:microsoft.com/office/officeart/2009/3/layout/HorizontalOrganizationChart"/>
    <dgm:cxn modelId="{42C18685-141C-4025-9A47-B857DD563856}" type="presOf" srcId="{8D33C17D-6EFA-482C-8822-4F7E15D76BF0}" destId="{40AC5907-DD9F-4CDA-A839-EEC3496FCD0B}" srcOrd="0" destOrd="0" presId="urn:microsoft.com/office/officeart/2009/3/layout/HorizontalOrganizationChart"/>
    <dgm:cxn modelId="{3ABB178D-8235-4265-9951-F8D082C1F167}" type="presOf" srcId="{207E8D2F-E4AC-4FA7-81E1-0F051FEEF245}" destId="{5FAEF13F-EDCC-47A6-AC1F-769644D2156E}" srcOrd="0" destOrd="0" presId="urn:microsoft.com/office/officeart/2009/3/layout/HorizontalOrganizationChart"/>
    <dgm:cxn modelId="{DD9B26AF-9F83-4C47-A0F5-A34C9E63B424}" type="presOf" srcId="{353A3C73-362B-4FB4-9850-6376D73FD8B1}" destId="{A85967EA-C55D-46F4-8178-9AFC417EA60E}" srcOrd="1" destOrd="0" presId="urn:microsoft.com/office/officeart/2009/3/layout/HorizontalOrganizationChart"/>
    <dgm:cxn modelId="{98BDA0B1-2504-496F-B203-1C4443A88D92}" type="presOf" srcId="{8D33C17D-6EFA-482C-8822-4F7E15D76BF0}" destId="{A3AC77F0-564A-47B4-B4F5-BE9D84A57C87}" srcOrd="1" destOrd="0" presId="urn:microsoft.com/office/officeart/2009/3/layout/HorizontalOrganizationChart"/>
    <dgm:cxn modelId="{C08CEFBB-26FA-4B39-BF3F-8F148ACF1C92}" type="presOf" srcId="{DC6C5A3F-CF0E-41D3-8338-7F7DBCAC8356}" destId="{5D89F785-8D44-4CAE-9DF8-13BFFC8617F0}" srcOrd="0" destOrd="0" presId="urn:microsoft.com/office/officeart/2009/3/layout/HorizontalOrganizationChart"/>
    <dgm:cxn modelId="{B40543C1-AF04-4AB8-BC2B-A121AC4B1068}" srcId="{5B1D8C27-842B-4B42-B1D6-8E68FB247979}" destId="{8D33C17D-6EFA-482C-8822-4F7E15D76BF0}" srcOrd="0" destOrd="0" parTransId="{207E8D2F-E4AC-4FA7-81E1-0F051FEEF245}" sibTransId="{F0D3C007-CBF3-4905-A9D2-894030BDB8A1}"/>
    <dgm:cxn modelId="{563BA7C1-DB09-41C5-B27F-6064AC056C35}" srcId="{B6F0FDA9-864D-4E14-AB22-52B8988A852B}" destId="{2DD5AEBC-2466-4DF8-8AEA-C1541D19C5B1}" srcOrd="0" destOrd="0" parTransId="{FBCE2792-001C-4172-9D4D-68EA81E4C4EB}" sibTransId="{808E5249-AE42-49CB-939F-82D2ED29B1B5}"/>
    <dgm:cxn modelId="{E848FDCE-A0EA-46A4-BC6C-CDA959FFA419}" type="presOf" srcId="{B6F0FDA9-864D-4E14-AB22-52B8988A852B}" destId="{55121758-3EF5-49CF-88CB-098260B5444C}" srcOrd="0" destOrd="0" presId="urn:microsoft.com/office/officeart/2009/3/layout/HorizontalOrganizationChart"/>
    <dgm:cxn modelId="{210D5DD7-F743-4E70-8040-FD25A07301AE}" type="presOf" srcId="{F2D3D391-A6D0-48A4-A693-4488437BA467}" destId="{06FBD4C6-7A6A-4D7D-A295-EAFBE2945B58}" srcOrd="0" destOrd="0" presId="urn:microsoft.com/office/officeart/2009/3/layout/HorizontalOrganizationChart"/>
    <dgm:cxn modelId="{6714CCE7-63D4-4BD9-A09C-FB8BCA44DE00}" srcId="{B6F0FDA9-864D-4E14-AB22-52B8988A852B}" destId="{5B1D8C27-842B-4B42-B1D6-8E68FB247979}" srcOrd="1" destOrd="0" parTransId="{F2D3D391-A6D0-48A4-A693-4488437BA467}" sibTransId="{1C703DA9-17D1-4EF1-A83E-CC47501918C1}"/>
    <dgm:cxn modelId="{BDE63F4E-6E66-4E9F-B482-F7939FBD99E1}" type="presParOf" srcId="{5D89F785-8D44-4CAE-9DF8-13BFFC8617F0}" destId="{8BD92C4F-75DA-410A-80E8-364F017CA303}" srcOrd="0" destOrd="0" presId="urn:microsoft.com/office/officeart/2009/3/layout/HorizontalOrganizationChart"/>
    <dgm:cxn modelId="{75F6C1E2-53DF-49C1-904C-D25FEE5AE313}" type="presParOf" srcId="{8BD92C4F-75DA-410A-80E8-364F017CA303}" destId="{6577BF65-263A-4531-B3D6-3E02CF39A9AC}" srcOrd="0" destOrd="0" presId="urn:microsoft.com/office/officeart/2009/3/layout/HorizontalOrganizationChart"/>
    <dgm:cxn modelId="{0D365CF3-21CE-45B9-A01F-623CD525ED6D}" type="presParOf" srcId="{6577BF65-263A-4531-B3D6-3E02CF39A9AC}" destId="{55121758-3EF5-49CF-88CB-098260B5444C}" srcOrd="0" destOrd="0" presId="urn:microsoft.com/office/officeart/2009/3/layout/HorizontalOrganizationChart"/>
    <dgm:cxn modelId="{13CF78FE-F704-4670-8578-271BD86EAC8C}" type="presParOf" srcId="{6577BF65-263A-4531-B3D6-3E02CF39A9AC}" destId="{D9295555-3B5F-456C-9B6C-031039A7BA47}" srcOrd="1" destOrd="0" presId="urn:microsoft.com/office/officeart/2009/3/layout/HorizontalOrganizationChart"/>
    <dgm:cxn modelId="{5A317E68-A654-4BA4-8112-90CF2475A366}" type="presParOf" srcId="{8BD92C4F-75DA-410A-80E8-364F017CA303}" destId="{6677B695-8C66-4782-AE3B-5D06C2097FA1}" srcOrd="1" destOrd="0" presId="urn:microsoft.com/office/officeart/2009/3/layout/HorizontalOrganizationChart"/>
    <dgm:cxn modelId="{2146DEE1-E211-4F11-99CA-86A8F9E48F7D}" type="presParOf" srcId="{6677B695-8C66-4782-AE3B-5D06C2097FA1}" destId="{E214EA07-8F99-4A1A-BF4F-F74E5A36E7E8}" srcOrd="0" destOrd="0" presId="urn:microsoft.com/office/officeart/2009/3/layout/HorizontalOrganizationChart"/>
    <dgm:cxn modelId="{984B6834-AC84-4139-85A6-635E06531F3C}" type="presParOf" srcId="{6677B695-8C66-4782-AE3B-5D06C2097FA1}" destId="{6CD796C9-A7D8-4AF5-9108-CC6A3A452483}" srcOrd="1" destOrd="0" presId="urn:microsoft.com/office/officeart/2009/3/layout/HorizontalOrganizationChart"/>
    <dgm:cxn modelId="{BE1999CF-9CA1-4CE2-9297-01A9B152024C}" type="presParOf" srcId="{6CD796C9-A7D8-4AF5-9108-CC6A3A452483}" destId="{30B86EF6-6059-449F-BE63-AD19E0915CF9}" srcOrd="0" destOrd="0" presId="urn:microsoft.com/office/officeart/2009/3/layout/HorizontalOrganizationChart"/>
    <dgm:cxn modelId="{6B7E19BB-44D0-4A24-B539-A559116532F0}" type="presParOf" srcId="{30B86EF6-6059-449F-BE63-AD19E0915CF9}" destId="{4593D0DA-66D4-4D62-B4E1-93C8E400B361}" srcOrd="0" destOrd="0" presId="urn:microsoft.com/office/officeart/2009/3/layout/HorizontalOrganizationChart"/>
    <dgm:cxn modelId="{B89C362C-54BC-4D02-8A43-41A582C2DF88}" type="presParOf" srcId="{30B86EF6-6059-449F-BE63-AD19E0915CF9}" destId="{463AB9BE-9945-4D1E-883D-1F1E3F293242}" srcOrd="1" destOrd="0" presId="urn:microsoft.com/office/officeart/2009/3/layout/HorizontalOrganizationChart"/>
    <dgm:cxn modelId="{5F3C212F-A70A-4749-B133-52B1866C8BF9}" type="presParOf" srcId="{6CD796C9-A7D8-4AF5-9108-CC6A3A452483}" destId="{60CB854E-233F-4C7E-B0BA-CD87240C4C06}" srcOrd="1" destOrd="0" presId="urn:microsoft.com/office/officeart/2009/3/layout/HorizontalOrganizationChart"/>
    <dgm:cxn modelId="{FB9F698D-BD20-40BB-9DAA-77F468C5CC29}" type="presParOf" srcId="{6CD796C9-A7D8-4AF5-9108-CC6A3A452483}" destId="{0DFB8CC5-CB95-47BC-B2DD-942010DE2EAD}" srcOrd="2" destOrd="0" presId="urn:microsoft.com/office/officeart/2009/3/layout/HorizontalOrganizationChart"/>
    <dgm:cxn modelId="{0E47AB15-6F66-4F3F-B3F0-8D717393D0EB}" type="presParOf" srcId="{6677B695-8C66-4782-AE3B-5D06C2097FA1}" destId="{06FBD4C6-7A6A-4D7D-A295-EAFBE2945B58}" srcOrd="2" destOrd="0" presId="urn:microsoft.com/office/officeart/2009/3/layout/HorizontalOrganizationChart"/>
    <dgm:cxn modelId="{E8371065-476B-4C32-A854-9465E6DD92C9}" type="presParOf" srcId="{6677B695-8C66-4782-AE3B-5D06C2097FA1}" destId="{C3E2B336-1152-4E18-B7B3-2EA3A0C51D41}" srcOrd="3" destOrd="0" presId="urn:microsoft.com/office/officeart/2009/3/layout/HorizontalOrganizationChart"/>
    <dgm:cxn modelId="{3285F297-A87C-4D01-9E7C-1F6E37C9E223}" type="presParOf" srcId="{C3E2B336-1152-4E18-B7B3-2EA3A0C51D41}" destId="{2DA39745-0B69-469D-BAAB-4B659EA66D0D}" srcOrd="0" destOrd="0" presId="urn:microsoft.com/office/officeart/2009/3/layout/HorizontalOrganizationChart"/>
    <dgm:cxn modelId="{904FA818-6521-4746-B3A5-C60AD70CBD22}" type="presParOf" srcId="{2DA39745-0B69-469D-BAAB-4B659EA66D0D}" destId="{60DD3CE1-742B-49F4-9282-1E308DE67A1D}" srcOrd="0" destOrd="0" presId="urn:microsoft.com/office/officeart/2009/3/layout/HorizontalOrganizationChart"/>
    <dgm:cxn modelId="{3C7645E0-030F-440A-BC5B-BAB86DCA56F8}" type="presParOf" srcId="{2DA39745-0B69-469D-BAAB-4B659EA66D0D}" destId="{5C2FB550-4AF1-42D8-8BC0-70E4E9956ACD}" srcOrd="1" destOrd="0" presId="urn:microsoft.com/office/officeart/2009/3/layout/HorizontalOrganizationChart"/>
    <dgm:cxn modelId="{4CF89598-260B-452E-A34A-29C7731F7BCD}" type="presParOf" srcId="{C3E2B336-1152-4E18-B7B3-2EA3A0C51D41}" destId="{5F94D76F-9C8E-4CF3-BA64-2B6E68537BAF}" srcOrd="1" destOrd="0" presId="urn:microsoft.com/office/officeart/2009/3/layout/HorizontalOrganizationChart"/>
    <dgm:cxn modelId="{4C8905F1-E313-4451-9CD8-09A2A0A10A68}" type="presParOf" srcId="{5F94D76F-9C8E-4CF3-BA64-2B6E68537BAF}" destId="{5FAEF13F-EDCC-47A6-AC1F-769644D2156E}" srcOrd="0" destOrd="0" presId="urn:microsoft.com/office/officeart/2009/3/layout/HorizontalOrganizationChart"/>
    <dgm:cxn modelId="{0999A3D4-338F-491F-B185-EB5F56299DEB}" type="presParOf" srcId="{5F94D76F-9C8E-4CF3-BA64-2B6E68537BAF}" destId="{636A620D-DEB2-41A7-AF24-247CF4EFA2B0}" srcOrd="1" destOrd="0" presId="urn:microsoft.com/office/officeart/2009/3/layout/HorizontalOrganizationChart"/>
    <dgm:cxn modelId="{288F3CB9-1DC2-40C2-ABD3-B41674539DBA}" type="presParOf" srcId="{636A620D-DEB2-41A7-AF24-247CF4EFA2B0}" destId="{150C18C9-1A10-40EA-BFC7-CDC7A6580CA0}" srcOrd="0" destOrd="0" presId="urn:microsoft.com/office/officeart/2009/3/layout/HorizontalOrganizationChart"/>
    <dgm:cxn modelId="{2AD33925-32BE-4728-902D-D9580EAA242D}" type="presParOf" srcId="{150C18C9-1A10-40EA-BFC7-CDC7A6580CA0}" destId="{40AC5907-DD9F-4CDA-A839-EEC3496FCD0B}" srcOrd="0" destOrd="0" presId="urn:microsoft.com/office/officeart/2009/3/layout/HorizontalOrganizationChart"/>
    <dgm:cxn modelId="{DE41BAC7-26EB-4872-AED4-009D120CF3EA}" type="presParOf" srcId="{150C18C9-1A10-40EA-BFC7-CDC7A6580CA0}" destId="{A3AC77F0-564A-47B4-B4F5-BE9D84A57C87}" srcOrd="1" destOrd="0" presId="urn:microsoft.com/office/officeart/2009/3/layout/HorizontalOrganizationChart"/>
    <dgm:cxn modelId="{0B6D0281-E7AC-429A-8D59-FDF6CA62EAB7}" type="presParOf" srcId="{636A620D-DEB2-41A7-AF24-247CF4EFA2B0}" destId="{CC8EE501-B722-4EBA-8D6C-2AC15F045493}" srcOrd="1" destOrd="0" presId="urn:microsoft.com/office/officeart/2009/3/layout/HorizontalOrganizationChart"/>
    <dgm:cxn modelId="{5ADA3A0B-8DAA-4138-80FD-9BFF43DC8B7E}" type="presParOf" srcId="{636A620D-DEB2-41A7-AF24-247CF4EFA2B0}" destId="{4F629C95-C5A1-41EE-BE2C-30ED8ECB3AC9}" srcOrd="2" destOrd="0" presId="urn:microsoft.com/office/officeart/2009/3/layout/HorizontalOrganizationChart"/>
    <dgm:cxn modelId="{FDFB963B-4DD7-48C4-9C56-E22095CA282E}" type="presParOf" srcId="{5F94D76F-9C8E-4CF3-BA64-2B6E68537BAF}" destId="{E3D18C79-8EC7-4FEF-91E3-5419791E3C5E}" srcOrd="2" destOrd="0" presId="urn:microsoft.com/office/officeart/2009/3/layout/HorizontalOrganizationChart"/>
    <dgm:cxn modelId="{64C8BAB3-3235-40D2-9240-DE757F4AB763}" type="presParOf" srcId="{5F94D76F-9C8E-4CF3-BA64-2B6E68537BAF}" destId="{512BFA1C-1DD5-4706-BCFC-9DF2F1C6B679}" srcOrd="3" destOrd="0" presId="urn:microsoft.com/office/officeart/2009/3/layout/HorizontalOrganizationChart"/>
    <dgm:cxn modelId="{29C7B191-8597-48B1-A235-D6D858A21F13}" type="presParOf" srcId="{512BFA1C-1DD5-4706-BCFC-9DF2F1C6B679}" destId="{73AFB581-0B8A-4DC9-8ADA-5A28B42E6864}" srcOrd="0" destOrd="0" presId="urn:microsoft.com/office/officeart/2009/3/layout/HorizontalOrganizationChart"/>
    <dgm:cxn modelId="{2811F11D-7AD4-442C-96A9-3C7C86017599}" type="presParOf" srcId="{73AFB581-0B8A-4DC9-8ADA-5A28B42E6864}" destId="{6193EDA4-3FE9-46EC-A6B9-7ACCA2233855}" srcOrd="0" destOrd="0" presId="urn:microsoft.com/office/officeart/2009/3/layout/HorizontalOrganizationChart"/>
    <dgm:cxn modelId="{819179DA-BAC5-4BD8-84B8-31D79457A1AE}" type="presParOf" srcId="{73AFB581-0B8A-4DC9-8ADA-5A28B42E6864}" destId="{A85967EA-C55D-46F4-8178-9AFC417EA60E}" srcOrd="1" destOrd="0" presId="urn:microsoft.com/office/officeart/2009/3/layout/HorizontalOrganizationChart"/>
    <dgm:cxn modelId="{9BE71AD7-947A-421E-908D-0AF6017FDC1F}" type="presParOf" srcId="{512BFA1C-1DD5-4706-BCFC-9DF2F1C6B679}" destId="{6AFEBF9A-3F73-42BF-BDBE-6CEAAB19B105}" srcOrd="1" destOrd="0" presId="urn:microsoft.com/office/officeart/2009/3/layout/HorizontalOrganizationChart"/>
    <dgm:cxn modelId="{425A1FD5-B672-4142-822F-41AE98C45184}" type="presParOf" srcId="{512BFA1C-1DD5-4706-BCFC-9DF2F1C6B679}" destId="{DBC6EEE6-603A-45DB-A003-9BCE29D7C96D}" srcOrd="2" destOrd="0" presId="urn:microsoft.com/office/officeart/2009/3/layout/HorizontalOrganizationChart"/>
    <dgm:cxn modelId="{5C6709EF-9972-451B-8F52-3219E3F9F169}" type="presParOf" srcId="{C3E2B336-1152-4E18-B7B3-2EA3A0C51D41}" destId="{839AC591-7F89-450C-AAFA-865654C99487}" srcOrd="2" destOrd="0" presId="urn:microsoft.com/office/officeart/2009/3/layout/HorizontalOrganizationChart"/>
    <dgm:cxn modelId="{0AFD7383-21A2-4921-BF82-2737E714EFB3}" type="presParOf" srcId="{8BD92C4F-75DA-410A-80E8-364F017CA303}" destId="{9F59EC13-6D3B-4C38-8480-91B94FF3BB66}"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B4FA4-A6B3-4D3E-A559-9C0ADFB10D29}">
      <dsp:nvSpPr>
        <dsp:cNvPr id="0" name=""/>
        <dsp:cNvSpPr/>
      </dsp:nvSpPr>
      <dsp:spPr>
        <a:xfrm>
          <a:off x="5578" y="2648259"/>
          <a:ext cx="1729410" cy="123220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Preguntas y población</a:t>
          </a:r>
        </a:p>
      </dsp:txBody>
      <dsp:txXfrm>
        <a:off x="41668" y="2684349"/>
        <a:ext cx="1657230" cy="1160025"/>
      </dsp:txXfrm>
    </dsp:sp>
    <dsp:sp modelId="{C5E9233F-1072-4FDE-B423-E0800A78A0CF}">
      <dsp:nvSpPr>
        <dsp:cNvPr id="0" name=""/>
        <dsp:cNvSpPr/>
      </dsp:nvSpPr>
      <dsp:spPr>
        <a:xfrm>
          <a:off x="1907930" y="3049915"/>
          <a:ext cx="366635" cy="42889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1907930" y="3135694"/>
        <a:ext cx="256645" cy="257335"/>
      </dsp:txXfrm>
    </dsp:sp>
    <dsp:sp modelId="{4F289392-52BB-4EA1-ABA5-6B45BB66F599}">
      <dsp:nvSpPr>
        <dsp:cNvPr id="0" name=""/>
        <dsp:cNvSpPr/>
      </dsp:nvSpPr>
      <dsp:spPr>
        <a:xfrm>
          <a:off x="2426753" y="2648259"/>
          <a:ext cx="1729410" cy="123220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Diseño de la selección </a:t>
          </a:r>
          <a:r>
            <a:rPr lang="es-MX" sz="1800" kern="1200" dirty="0" err="1"/>
            <a:t>muestral</a:t>
          </a:r>
          <a:endParaRPr lang="es-MX" sz="1800" kern="1200" dirty="0"/>
        </a:p>
      </dsp:txBody>
      <dsp:txXfrm>
        <a:off x="2462843" y="2684349"/>
        <a:ext cx="1657230" cy="1160025"/>
      </dsp:txXfrm>
    </dsp:sp>
    <dsp:sp modelId="{F7BA6C97-90CF-476D-8774-12896BF71DDF}">
      <dsp:nvSpPr>
        <dsp:cNvPr id="0" name=""/>
        <dsp:cNvSpPr/>
      </dsp:nvSpPr>
      <dsp:spPr>
        <a:xfrm>
          <a:off x="4329105" y="3049915"/>
          <a:ext cx="366635" cy="42889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4329105" y="3135694"/>
        <a:ext cx="256645" cy="257335"/>
      </dsp:txXfrm>
    </dsp:sp>
    <dsp:sp modelId="{3C685C04-6054-46FD-B9CB-B4461BFE4181}">
      <dsp:nvSpPr>
        <dsp:cNvPr id="0" name=""/>
        <dsp:cNvSpPr/>
      </dsp:nvSpPr>
      <dsp:spPr>
        <a:xfrm>
          <a:off x="4847929" y="2648259"/>
          <a:ext cx="1729410" cy="123220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Selección y análisis de la información </a:t>
          </a:r>
          <a:r>
            <a:rPr lang="es-MX" sz="1800" kern="1200" dirty="0" err="1"/>
            <a:t>muestral</a:t>
          </a:r>
          <a:endParaRPr lang="es-MX" sz="1800" kern="1200" dirty="0"/>
        </a:p>
      </dsp:txBody>
      <dsp:txXfrm>
        <a:off x="4884019" y="2684349"/>
        <a:ext cx="1657230" cy="1160025"/>
      </dsp:txXfrm>
    </dsp:sp>
    <dsp:sp modelId="{26A5F6AF-5221-49CB-9058-2010EF989AC4}">
      <dsp:nvSpPr>
        <dsp:cNvPr id="0" name=""/>
        <dsp:cNvSpPr/>
      </dsp:nvSpPr>
      <dsp:spPr>
        <a:xfrm>
          <a:off x="6750281" y="3049915"/>
          <a:ext cx="366635" cy="42889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6750281" y="3135694"/>
        <a:ext cx="256645" cy="257335"/>
      </dsp:txXfrm>
    </dsp:sp>
    <dsp:sp modelId="{4F5B9CCB-AC2A-4014-BFDF-6810055F1DCC}">
      <dsp:nvSpPr>
        <dsp:cNvPr id="0" name=""/>
        <dsp:cNvSpPr/>
      </dsp:nvSpPr>
      <dsp:spPr>
        <a:xfrm>
          <a:off x="7269104" y="2648259"/>
          <a:ext cx="1729410" cy="12322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Inferencia</a:t>
          </a:r>
        </a:p>
      </dsp:txBody>
      <dsp:txXfrm>
        <a:off x="7305194" y="2684349"/>
        <a:ext cx="1657230" cy="1160025"/>
      </dsp:txXfrm>
    </dsp:sp>
    <dsp:sp modelId="{08E3E092-F608-490D-99AF-BDA8A9FA4DB2}">
      <dsp:nvSpPr>
        <dsp:cNvPr id="0" name=""/>
        <dsp:cNvSpPr/>
      </dsp:nvSpPr>
      <dsp:spPr>
        <a:xfrm>
          <a:off x="9171456" y="3049915"/>
          <a:ext cx="366635" cy="42889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MX" sz="1400" kern="1200"/>
        </a:p>
      </dsp:txBody>
      <dsp:txXfrm>
        <a:off x="9171456" y="3135694"/>
        <a:ext cx="256645" cy="257335"/>
      </dsp:txXfrm>
    </dsp:sp>
    <dsp:sp modelId="{BD34C594-75CF-4590-BB08-B6FDC3DCEDF2}">
      <dsp:nvSpPr>
        <dsp:cNvPr id="0" name=""/>
        <dsp:cNvSpPr/>
      </dsp:nvSpPr>
      <dsp:spPr>
        <a:xfrm>
          <a:off x="9690279" y="2648259"/>
          <a:ext cx="1729410" cy="123220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kern="1200" dirty="0"/>
            <a:t>Confiabilidad dela inferencia</a:t>
          </a:r>
        </a:p>
      </dsp:txBody>
      <dsp:txXfrm>
        <a:off x="9726369" y="2684349"/>
        <a:ext cx="1657230" cy="1160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1CD9A-0A35-B249-A1CE-2ACA0CADF020}">
      <dsp:nvSpPr>
        <dsp:cNvPr id="0" name=""/>
        <dsp:cNvSpPr/>
      </dsp:nvSpPr>
      <dsp:spPr>
        <a:xfrm>
          <a:off x="8677" y="1241232"/>
          <a:ext cx="2593556" cy="1556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Estimador puntual</a:t>
          </a:r>
        </a:p>
      </dsp:txBody>
      <dsp:txXfrm>
        <a:off x="54255" y="1286810"/>
        <a:ext cx="2502400" cy="1464978"/>
      </dsp:txXfrm>
    </dsp:sp>
    <dsp:sp modelId="{5EDE0A90-C399-FC41-B3D4-D4AED221C3E0}">
      <dsp:nvSpPr>
        <dsp:cNvPr id="0" name=""/>
        <dsp:cNvSpPr/>
      </dsp:nvSpPr>
      <dsp:spPr>
        <a:xfrm>
          <a:off x="2855129" y="2001412"/>
          <a:ext cx="549834" cy="643202"/>
        </a:xfrm>
        <a:prstGeom prst="mathMin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2855129" y="2130052"/>
        <a:ext cx="384884" cy="385922"/>
      </dsp:txXfrm>
    </dsp:sp>
    <dsp:sp modelId="{15642B1B-85B6-8D41-9D96-0C33B2E079E6}">
      <dsp:nvSpPr>
        <dsp:cNvPr id="0" name=""/>
        <dsp:cNvSpPr/>
      </dsp:nvSpPr>
      <dsp:spPr>
        <a:xfrm>
          <a:off x="3639657" y="1241232"/>
          <a:ext cx="2593556" cy="1556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dirty="0"/>
            <a:t>Un valor asociado con la probabilidad</a:t>
          </a:r>
        </a:p>
      </dsp:txBody>
      <dsp:txXfrm>
        <a:off x="3685235" y="1286810"/>
        <a:ext cx="2502400" cy="1464978"/>
      </dsp:txXfrm>
    </dsp:sp>
    <dsp:sp modelId="{210F9CBF-3418-BE42-A4F5-DEAB1C70F748}">
      <dsp:nvSpPr>
        <dsp:cNvPr id="0" name=""/>
        <dsp:cNvSpPr/>
      </dsp:nvSpPr>
      <dsp:spPr>
        <a:xfrm>
          <a:off x="6492569" y="1697698"/>
          <a:ext cx="549834" cy="643202"/>
        </a:xfrm>
        <a:prstGeom prst="mathMultiply">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a:p>
      </dsp:txBody>
      <dsp:txXfrm>
        <a:off x="6492569" y="1826338"/>
        <a:ext cx="384884" cy="385922"/>
      </dsp:txXfrm>
    </dsp:sp>
    <dsp:sp modelId="{25C93037-3208-454B-A0BA-FCFC43EC6504}">
      <dsp:nvSpPr>
        <dsp:cNvPr id="0" name=""/>
        <dsp:cNvSpPr/>
      </dsp:nvSpPr>
      <dsp:spPr>
        <a:xfrm>
          <a:off x="7270636" y="1241232"/>
          <a:ext cx="2593556" cy="1556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dirty="0"/>
            <a:t>Error estándar muestral </a:t>
          </a:r>
        </a:p>
        <a:p>
          <a:pPr marL="171450" lvl="1" indent="-171450" algn="l" defTabSz="755650">
            <a:lnSpc>
              <a:spcPct val="90000"/>
            </a:lnSpc>
            <a:spcBef>
              <a:spcPct val="0"/>
            </a:spcBef>
            <a:spcAft>
              <a:spcPct val="15000"/>
            </a:spcAft>
            <a:buChar char="•"/>
          </a:pPr>
          <a:r>
            <a:rPr lang="es-MX" sz="1700" kern="1200" dirty="0"/>
            <a:t>Varianza</a:t>
          </a:r>
        </a:p>
        <a:p>
          <a:pPr marL="171450" lvl="1" indent="-171450" algn="l" defTabSz="755650">
            <a:lnSpc>
              <a:spcPct val="90000"/>
            </a:lnSpc>
            <a:spcBef>
              <a:spcPct val="0"/>
            </a:spcBef>
            <a:spcAft>
              <a:spcPct val="15000"/>
            </a:spcAft>
            <a:buChar char="•"/>
          </a:pPr>
          <a:r>
            <a:rPr lang="es-MX" sz="1700" kern="1200" dirty="0"/>
            <a:t>Tamaño de la muesta</a:t>
          </a:r>
        </a:p>
      </dsp:txBody>
      <dsp:txXfrm>
        <a:off x="7316214" y="1286810"/>
        <a:ext cx="2502400" cy="1464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18C79-8EC7-4FEF-91E3-5419791E3C5E}">
      <dsp:nvSpPr>
        <dsp:cNvPr id="0" name=""/>
        <dsp:cNvSpPr/>
      </dsp:nvSpPr>
      <dsp:spPr>
        <a:xfrm>
          <a:off x="3943759" y="1767388"/>
          <a:ext cx="358303" cy="385176"/>
        </a:xfrm>
        <a:custGeom>
          <a:avLst/>
          <a:gdLst/>
          <a:ahLst/>
          <a:cxnLst/>
          <a:rect l="0" t="0" r="0" b="0"/>
          <a:pathLst>
            <a:path>
              <a:moveTo>
                <a:pt x="0" y="0"/>
              </a:moveTo>
              <a:lnTo>
                <a:pt x="179151" y="0"/>
              </a:lnTo>
              <a:lnTo>
                <a:pt x="179151" y="385176"/>
              </a:lnTo>
              <a:lnTo>
                <a:pt x="358303" y="385176"/>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AEF13F-EDCC-47A6-AC1F-769644D2156E}">
      <dsp:nvSpPr>
        <dsp:cNvPr id="0" name=""/>
        <dsp:cNvSpPr/>
      </dsp:nvSpPr>
      <dsp:spPr>
        <a:xfrm>
          <a:off x="3943759" y="1382211"/>
          <a:ext cx="358303" cy="385176"/>
        </a:xfrm>
        <a:custGeom>
          <a:avLst/>
          <a:gdLst/>
          <a:ahLst/>
          <a:cxnLst/>
          <a:rect l="0" t="0" r="0" b="0"/>
          <a:pathLst>
            <a:path>
              <a:moveTo>
                <a:pt x="0" y="385176"/>
              </a:moveTo>
              <a:lnTo>
                <a:pt x="179151" y="385176"/>
              </a:lnTo>
              <a:lnTo>
                <a:pt x="179151" y="0"/>
              </a:lnTo>
              <a:lnTo>
                <a:pt x="358303" y="0"/>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FBD4C6-7A6A-4D7D-A295-EAFBE2945B58}">
      <dsp:nvSpPr>
        <dsp:cNvPr id="0" name=""/>
        <dsp:cNvSpPr/>
      </dsp:nvSpPr>
      <dsp:spPr>
        <a:xfrm>
          <a:off x="1793937" y="1382211"/>
          <a:ext cx="358303" cy="385176"/>
        </a:xfrm>
        <a:custGeom>
          <a:avLst/>
          <a:gdLst/>
          <a:ahLst/>
          <a:cxnLst/>
          <a:rect l="0" t="0" r="0" b="0"/>
          <a:pathLst>
            <a:path>
              <a:moveTo>
                <a:pt x="0" y="0"/>
              </a:moveTo>
              <a:lnTo>
                <a:pt x="179151" y="0"/>
              </a:lnTo>
              <a:lnTo>
                <a:pt x="179151" y="385176"/>
              </a:lnTo>
              <a:lnTo>
                <a:pt x="358303" y="385176"/>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14EA07-8F99-4A1A-BF4F-F74E5A36E7E8}">
      <dsp:nvSpPr>
        <dsp:cNvPr id="0" name=""/>
        <dsp:cNvSpPr/>
      </dsp:nvSpPr>
      <dsp:spPr>
        <a:xfrm>
          <a:off x="1793937" y="997035"/>
          <a:ext cx="358303" cy="385176"/>
        </a:xfrm>
        <a:custGeom>
          <a:avLst/>
          <a:gdLst/>
          <a:ahLst/>
          <a:cxnLst/>
          <a:rect l="0" t="0" r="0" b="0"/>
          <a:pathLst>
            <a:path>
              <a:moveTo>
                <a:pt x="0" y="385176"/>
              </a:moveTo>
              <a:lnTo>
                <a:pt x="179151" y="385176"/>
              </a:lnTo>
              <a:lnTo>
                <a:pt x="179151" y="0"/>
              </a:lnTo>
              <a:lnTo>
                <a:pt x="358303" y="0"/>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121758-3EF5-49CF-88CB-098260B5444C}">
      <dsp:nvSpPr>
        <dsp:cNvPr id="0" name=""/>
        <dsp:cNvSpPr/>
      </dsp:nvSpPr>
      <dsp:spPr>
        <a:xfrm>
          <a:off x="2418" y="1109005"/>
          <a:ext cx="1791518" cy="546413"/>
        </a:xfrm>
        <a:prstGeom prst="rect">
          <a:avLst/>
        </a:prstGeom>
        <a:solidFill>
          <a:schemeClr val="accent1">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err="1"/>
            <a:t>Anova</a:t>
          </a:r>
          <a:endParaRPr lang="es-MX" sz="1800" kern="1200" dirty="0"/>
        </a:p>
      </dsp:txBody>
      <dsp:txXfrm>
        <a:off x="2418" y="1109005"/>
        <a:ext cx="1791518" cy="546413"/>
      </dsp:txXfrm>
    </dsp:sp>
    <dsp:sp modelId="{4593D0DA-66D4-4D62-B4E1-93C8E400B361}">
      <dsp:nvSpPr>
        <dsp:cNvPr id="0" name=""/>
        <dsp:cNvSpPr/>
      </dsp:nvSpPr>
      <dsp:spPr>
        <a:xfrm>
          <a:off x="2152240" y="723828"/>
          <a:ext cx="1791518" cy="546413"/>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t>Simple (</a:t>
          </a:r>
          <a:r>
            <a:rPr lang="es-MX" sz="1800" kern="1200" dirty="0" err="1"/>
            <a:t>one-way</a:t>
          </a:r>
          <a:r>
            <a:rPr lang="es-MX" sz="1800" kern="1200" dirty="0"/>
            <a:t>)</a:t>
          </a:r>
        </a:p>
      </dsp:txBody>
      <dsp:txXfrm>
        <a:off x="2152240" y="723828"/>
        <a:ext cx="1791518" cy="546413"/>
      </dsp:txXfrm>
    </dsp:sp>
    <dsp:sp modelId="{60DD3CE1-742B-49F4-9282-1E308DE67A1D}">
      <dsp:nvSpPr>
        <dsp:cNvPr id="0" name=""/>
        <dsp:cNvSpPr/>
      </dsp:nvSpPr>
      <dsp:spPr>
        <a:xfrm>
          <a:off x="2152240" y="1494181"/>
          <a:ext cx="1791518" cy="546413"/>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err="1"/>
            <a:t>Dobel</a:t>
          </a:r>
          <a:r>
            <a:rPr lang="es-MX" sz="1800" kern="1200" dirty="0"/>
            <a:t> (</a:t>
          </a:r>
          <a:r>
            <a:rPr lang="es-MX" sz="1800" kern="1200" dirty="0" err="1"/>
            <a:t>two-way</a:t>
          </a:r>
          <a:r>
            <a:rPr lang="es-MX" sz="1800" kern="1200" dirty="0"/>
            <a:t>)</a:t>
          </a:r>
        </a:p>
      </dsp:txBody>
      <dsp:txXfrm>
        <a:off x="2152240" y="1494181"/>
        <a:ext cx="1791518" cy="546413"/>
      </dsp:txXfrm>
    </dsp:sp>
    <dsp:sp modelId="{40AC5907-DD9F-4CDA-A839-EEC3496FCD0B}">
      <dsp:nvSpPr>
        <dsp:cNvPr id="0" name=""/>
        <dsp:cNvSpPr/>
      </dsp:nvSpPr>
      <dsp:spPr>
        <a:xfrm>
          <a:off x="4302062" y="1109005"/>
          <a:ext cx="1791518" cy="54641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t>Modelo aditivo (sin interacción)</a:t>
          </a:r>
        </a:p>
      </dsp:txBody>
      <dsp:txXfrm>
        <a:off x="4302062" y="1109005"/>
        <a:ext cx="1791518" cy="546413"/>
      </dsp:txXfrm>
    </dsp:sp>
    <dsp:sp modelId="{6193EDA4-3FE9-46EC-A6B9-7ACCA2233855}">
      <dsp:nvSpPr>
        <dsp:cNvPr id="0" name=""/>
        <dsp:cNvSpPr/>
      </dsp:nvSpPr>
      <dsp:spPr>
        <a:xfrm>
          <a:off x="4302062" y="1879358"/>
          <a:ext cx="1791518" cy="546413"/>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kern="1200" dirty="0"/>
            <a:t>Modelo con interacción</a:t>
          </a:r>
        </a:p>
      </dsp:txBody>
      <dsp:txXfrm>
        <a:off x="4302062" y="1879358"/>
        <a:ext cx="1791518" cy="5464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8:23:57.975"/>
    </inkml:context>
    <inkml:brush xml:id="br0">
      <inkml:brushProperty name="width" value="0.05292" units="cm"/>
      <inkml:brushProperty name="height" value="0.05292" units="cm"/>
      <inkml:brushProperty name="color" value="#FF0000"/>
    </inkml:brush>
  </inkml:definitions>
  <inkml:trace contextRef="#ctx0" brushRef="#br0">20510 7183 24575,'0'5'0,"0"1"0,0-2 0,0 5 0,0 1 0,0 6 0,0 1 0,0 2 0,0-2 0,0 2 0,0 3 0,-2 3 0,1 6 0,0-13 0,0 1 0,1 11 0,0-7 0,0 0 0,0 4 0,0 8 0,0-16 0,0 7 0,0-7 0,0 0 0,-1 4 0,0 2 0,1 11 0,-1 1-277,-1-3 1,-1 0 276,1 3 0,0 1 0,0-1 0,-2-1 0,0-3 0,0 1 0,2-7 0,1 2 0,-1-3 0,0 1 0,-1 1 0,3 6 0,0 4 0,0-1-612,0-11 0,0-1 0,0 1 612,0 4 0,-1 2 0,0-1 0,0-2 0,0 8 0,-1-3-235,0-1 0,1-1 235,-1-3 0,2 0 0,-2-2 0,1 1 0,1 1 0,0 2 0,-1 0 0,0 1 0,-2-1 0,1 3 0,1-4 0,0 1 0,-1 2 0,1 1 0,-1-1-656,-1 2 1,0 0-1,-1 1 1,0-1 0,1 2 621,0-6 1,1 2 0,0-1 0,0 0 0,0 0 0,0-2 33,-1 8 0,-1-3 0,0 0 0,2 1-293,0-2 0,1 0 0,1-1 0,-1 0 293,1 4 0,0-1 0,0 2 0,0-3 0,0 1 0,0 0 0,0-1 0,0-4 0,-1-1 0,0 0 0,0-1 104,0 1 1,1-1 0,-1 0 0,-1-1-105,0 1 0,0-1 0,0 1-18,0 1 0,0 0 1,-1-2 17,0-1 0,1 3 0,1-3 0,0 5 0,1 3 0,-1 0 0,1-2 0,-1-4 682,0-2 0,-1-4 1,0 4-683,2 6 0,0 6 0,1 1 0,-1-1 0,-1-6 0,-2-4 0,0-4 0,0 1 0,0 3 0,1 2 0,-1 2 0,0 0 0,0 3 0,1 1 0,-1-1 0,0-3 0,0-1 0,0 1 0,1-1 0,0 2 0,0 0 0,1-1 0,-1 0 0,0-2 0,0-1 0,0-1 0,0 0 0,1 4 0,0-2 0,0 3 0,0-2 0,0 2 0,0 0 0,0-2 0,1-2 0,0-1 0,0 1 0,0 5 0,0 2 0,0 1 0,0-4 0,0-3 0,0-3 0,0 2 0,0 0 0,0 1 0,0 1 0,0-2 0,1 4 0,1 0 0,-2-3 890,1 7 0,-1-1-890,3-1 0,0-3 1149,-3-1-1149,2-13 0,1 0 564,0 8-564,3 5 1510,-1-6-1510,0-9 91,-2-8-91,-1 1 0,0-4 0,1 4 0,-2 0 0,2 0 0,-1 8 0,2-1 0,-1 2 0,-1-4 0,0 2 0,0 1 0,0 0 0,2 2 0,-3-11 0,0 0 0,-1-8 0,0 1 0</inkml:trace>
  <inkml:trace contextRef="#ctx0" brushRef="#br0" timeOffset="951">20405 13383 24575,'-7'6'0,"-1"3"0,-12 18 0,8-8 0,0 0 0,13-12 0,6-5 0,11 1 0,-2-2 0,4 1 0,3 0 0,1-1 0,-1-1 0,0 2 0,-1-1 0,-1-2 0,-4 0 0,-9 1 0,-5-2 0</inkml:trace>
  <inkml:trace contextRef="#ctx0" brushRef="#br0" timeOffset="1417">20522 13376 24575,'0'18'0,"0"3"0,0 13 0,-1-14 0,0 0 0,0 2 0,-1 1 0,1 4 0,-1-1 0,1-4 0,0-1 0,2-1 0,0-1 0,-1 2 0,2-12 0,-2-7 0,0-1 0</inkml:trace>
  <inkml:trace contextRef="#ctx0" brushRef="#br0" timeOffset="2235">20634 13439 24575,'0'24'0,"0"-7"0,0 2 0,0 0 0,0 8 0,2 5 0,2-11 0,4-6 0,2-8 0,-2-2 0,2-3 0,2-4 0,5-2 0,1-2 0,-4-4 0,-6-5 0,3-14 0,-8 7 0,3 3 0,0-1 0,-5-3 0,5 0 0,-6 2 0,0 9 0,-4-1 0,0 3 0,-3 1 0,0 2 0,-7 3 0,-6 2 0,-2 5 0,4 2 0,5 1 0,2 16 0,6-14 0,-2 10 0</inkml:trace>
  <inkml:trace contextRef="#ctx0" brushRef="#br0" timeOffset="6902">19705 13686 8191,'8'-33'0,"-3"11"3276,-3 15-1489,0 25 1031,1 2-2818,2 4 0,0 2 1719,3 3-1719,0-4 0,2 0 3276,11 6-1638,-9-14 0,1-1-1406,17 6-232,-1-9 0,-7-10 0,-5-4 0,-4-19 0,-3-6 0,-5 5 0,-1-2 0,-1-2 0,0-2 0,-1 1 0,-3 4 0,-1 2 0,-7-9 0,6 20 0,1 6 0,2 0 0,-2 2 0,2 5 0,2 9 0,1 6 0,0 4 0,2 5 0,-2-1 0,0 4 0,0 2 0,0-1-668,0 1 0,1-1 0,-1 3 668,1-2 0,-1 4 0,0 1 0,1-1 0,-1-3 0,0-3 0,0-3 0,0-1 0,-1-1 0,1 5 0,0-1 0,0-3 0,1 7 0,-1-9 0,-3-20 0</inkml:trace>
  <inkml:trace contextRef="#ctx0" brushRef="#br0" timeOffset="7718">19690 13970 24575,'2'-13'0,"-1"-6"0,-1-13 0,-2-1 0,0 5 0,-2 0 0,-3 6 0,4-3 0,-3-3 0,5 13 0,-1 5 0,2 7 0</inkml:trace>
  <inkml:trace contextRef="#ctx0" brushRef="#br0" timeOffset="8193">20027 13829 24575,'5'-4'0,"2"1"0,-2 1 0,-1 0 0,-1 2 0</inkml:trace>
  <inkml:trace contextRef="#ctx0" brushRef="#br0" timeOffset="8523">20094 13928 24575,'11'-1'0,"-2"0"0,6 3 0,4-2 0,-4-3 0,-1 2 0,-9-3 0</inkml:trace>
  <inkml:trace contextRef="#ctx0" brushRef="#br0" timeOffset="13285">25490 13172 24575,'-7'11'0,"-8"13"0,5-10 0,-2 5 0,13-11 0,13-5 0,19 0 0,-10-1 0,4 0 0,-1 0 0,9 0 0,-1 0 0,2 0 0,-3-1 0,-10-1 0,-6 0 0,-8 0 0,1-1 0,-7-1 0,0-2 0,0 1 0,0 1 0,-3 1 0</inkml:trace>
  <inkml:trace contextRef="#ctx0" brushRef="#br0" timeOffset="13734">25603 13134 24575,'-4'26'0,"1"-7"0,3 17 0,0-6 0,2 0 0,0-5 0,4-5 0,-1-4 0,3 5 0,-6-10 0,3-3 0,-4-6 0,0 0 0</inkml:trace>
  <inkml:trace contextRef="#ctx0" brushRef="#br0" timeOffset="14502">25784 13222 24575,'5'-8'0,"-1"1"0,9 0 0,4-4 0,1 4 0,-3 4 0,-4 5 0,-7 7 0,3 5 0,6 19 0,-7-2 0,-1-9 0,-2 0 0,-8 3 0,-11 3 0,-8-10 0,-6 1 0,10-7 0,9-8 0,11-7 0,7-2 0,18-1 0,3 3 0,8 3 0,-10 2 0,-15 2 0,-6-2 0,-5-1 0</inkml:trace>
  <inkml:trace contextRef="#ctx0" brushRef="#br0" timeOffset="14702">26107 13434 24575,'0'0'0</inkml:trace>
  <inkml:trace contextRef="#ctx0" brushRef="#br0" timeOffset="15435">26145 13228 8191,'5'-2'0,"0"0"3276,2 4-1489,3 2 1031,0 4-2818,2 6 1719,-8 9-1719,0 0 3276,-6-1 0,0-1-3044,-5 5-232,4-3 0,-1-1 0,4-10 0,5-9 0,3 3 0,11-2 0,-1 0 0,-1-3 0,-7-9 0,-7-5 0,-10-12 0,-5 3 0,-13-5 0,2 15 0,4 3 0,7 7 0,7 2 0,-2-2 0,5 2 0,-3-2 0</inkml:trace>
  <inkml:trace contextRef="#ctx0" brushRef="#br0" timeOffset="16102">26257 13220 8191,'9'-7'0,"2"3"3276,21-1-1489,-11 5 1031,13 4-2818,-23 3 1719,-4 5-1719,-9 7 3276,-12 3 0,3-4-3044,-2-5-232,13-8 0,5-2 0,5 3 0,14 5 0,2 6 0,-6-4 0,-1 1 0,5 8 0,-4 6 0,-22-5 0,-10-2 0,-7-7 0,-14-10 0,14-10 0,1-1 0,-11-4 0,5-3 0,18 8 0</inkml:trace>
  <inkml:trace contextRef="#ctx0" brushRef="#br0" timeOffset="18451">21043 2991 24575,'-7'18'0,"1"-1"0,-9 16 0,3-9 0,-1 4 0,-1-1-1093,-2 0 1,-1 0 0,-1 1 948,1-1 0,-2 2 0,0 0 0,-2-3 144,-2-3 0,-1-1 0,0-2 0,1-2 0,-1 1 0,1-2 0,-1-4 377,-4-8 1,-2-5-1,4-3-377,-7-7 0,7-9 0,3-6 0,11 3 0,2-2 322,-1 1 0,1-1-322,3 1 0,2 0 0,8-10 0,2 10 2021,2-3-2021,-1 15 56,-3 6-56,4 8 0,1 4 0,15 14 0,-1 1 0,4 4 0,-1-1-502,-5-6 0,0-2 1,1 2 501,3 5 0,2 2 0,0 0 0,-1-3 0,-3-2 0,-1-3 0,0-1 0,4 3 0,-1-1 0,-1-3 0,-2-4 0,2-9 0,-9-3 0,-6-2 0,-7 1 0,0-1 0</inkml:trace>
  <inkml:trace contextRef="#ctx0" brushRef="#br0" timeOffset="19234">21185 3252 24575,'11'-2'0,"13"1"0,-6 1 0,2 0 0,4 0 0,-1 0 0,-2 0 0,-2 0 0,4 1 0,-18 0 0,-5 0 0</inkml:trace>
  <inkml:trace contextRef="#ctx0" brushRef="#br0" timeOffset="19619">21292 3370 24575,'18'0'0,"2"0"0,12 0 0,-10 0 0,13 0 0,-10-6 0,-9 5 0,-1-4 0</inkml:trace>
  <inkml:trace contextRef="#ctx0" brushRef="#br0" timeOffset="20301">21586 3211 24575,'-2'11'0,"2"3"0,1 11 0,-1-8 0,11 15 0,-3-16 0,10 5 0,-1-11 0,3-3 0,-1-3 0,2 0 0,6 0 0,-1 0 0,7-4 0,-8-6 0,-17-2 0,-2-18 0,-11-4 0,-1 9 0,-3 0 0,-7-2 0,-1 2 0,-5-7 0,-2 6 0,13 18 0,-5 17 0,-2 5 0,-4-5 0,3 6 0,3-2 0,6-11 0,8-3 0</inkml:trace>
  <inkml:trace contextRef="#ctx0" brushRef="#br0" timeOffset="20705">21937 3311 24575,'0'0'0</inkml:trace>
  <inkml:trace contextRef="#ctx0" brushRef="#br0" timeOffset="21284">22020 3112 24575,'-1'8'0,"-1"0"0,0 16 0,0 2 0,2-6 0,2 1 0,7 12 0,3-4 0,3-15 0,3-1 0,3 0 0,2-1 0,-5-1 0,1-1 0,4-1 0,-1-4 0,1-12 0,-9-5 0,-2-4 0,-5-3 0,-4-3 0,-5-13 0,-5-1 0,-3 11 0,-3 1 0,-6-5 0,-3 4 0,1 13 0,-2 4 0,1 4 0,0 3 0,3 2 0,1 4 0,-8 16 0,16-10 0,4 1 0</inkml:trace>
  <inkml:trace contextRef="#ctx0" brushRef="#br0" timeOffset="21636">22334 3003 24575,'9'-3'0,"10"-7"0,-5 4 0,1-3 0,-10 6 0</inkml:trace>
  <inkml:trace contextRef="#ctx0" brushRef="#br0" timeOffset="22173">22299 3031 24575,'4'16'0,"2"4"0,-1-2 0,4 8 0,-5-13 0,2 0 0,-3-9 0,2-8 0,3-1 0,1-5 0,10-1 0,11 2 0,3 2 0,0 11 0,-6 19 0,-21-5 0,-2 4 0,2 6 0,-3 1 0,-4-6 0,-3-1 0,-5-1 0,-2-4 0,-18-4 0,9-10 0,-1-3 0,-2-1 0,1-2 0,-3-3 0,2 2 0,21 4 0,1 0 0</inkml:trace>
  <inkml:trace contextRef="#ctx0" brushRef="#br0" timeOffset="23518">20055 4230 24575,'-2'29'0,"1"-6"0,1 6 0,0-2 0,-1 6 0,2 3 0,-1 0 0,0 0-180,0-1 1,0 0 0,0 0 0,0 1 0,0-1 179,0 1 0,-1 1 0,1-1 0,0-1 0,-1-3 98,1 7 0,-1-3 0,0-10-98,-1-14 0,1-19 0,1 2 0</inkml:trace>
  <inkml:trace contextRef="#ctx0" brushRef="#br0" timeOffset="23951">20280 4693 24575,'9'-2'0,"18"0"0,0 0 0,6-4 0,2-1 0,-12 3 0,1-2-398,8-1 1,3-1-1,-3 1 398,-5 0 0,-1 2 0,4-1 0,-3 1 0,-5 0 0</inkml:trace>
  <inkml:trace contextRef="#ctx0" brushRef="#br0" timeOffset="24684">20930 4374 24575,'-2'15'0,"-2"3"0,-9 15 0,-4-5 0,-1-4 0,-4-1 0,-3-3 0,-2-1 0,-3 3 0,1-2 0,5-6 0,2-2 0,-5 3 0,20-16 0,1-15 0,2-6 0,1-5 0,0-1 0,0-4 0,0 1 0,2 4 0,2 5 0,1 6 0,9 12 0,4 11 0,16 9 0,-8 2 0,1 4 0,-6-4 0,0 0 0,1 2-174,2 3 0,1 2 0,-1-2 174,0 4 0,0-2 0,-2-4 0,-2-3 0,-6-5 0,-2-9 0,-5-4 0,-3-2 0,2-2 130,-2 1 1,0 1-1,-1 1 1</inkml:trace>
  <inkml:trace contextRef="#ctx0" brushRef="#br0" timeOffset="25101">21391 4356 24575,'14'2'0,"20"3"0,-14-2 0,1 0 0,9 0 0,1-1 0,-10 0 0,-2-1 0,11-1 0,-27 0 0</inkml:trace>
  <inkml:trace contextRef="#ctx0" brushRef="#br0" timeOffset="25401">21441 4590 24575,'7'-4'0,"2"1"0,5-1 0,4 2 0,4 2 0,5 1 0,2 2 0,3-2 0,0 1 0,-7 2 0,-2-1 0,0-1 0,-18-2 0</inkml:trace>
  <inkml:trace contextRef="#ctx0" brushRef="#br0" timeOffset="26502">22093 4166 24575,'0'0'0</inkml:trace>
  <inkml:trace contextRef="#ctx0" brushRef="#br0" timeOffset="26684">22087 4156 24575,'0'20'0,"0"1"0,0-6 0,0-3 0</inkml:trace>
  <inkml:trace contextRef="#ctx0" brushRef="#br0" timeOffset="28368">22068 4175 24575,'-6'3'0,"-9"10"0,-8 8 0,7-4 0,0 1 0,-9 9 0,12-9 0,3 1 0,6 11 0,4-7 0,3 0 0,1-2 0,2-1 0,2-2 0,2-2 0,13 0 0,-8-9 0,5-5 0,3-2 0,-1-2 0,2-2 0,8 0 0,2-1 0,-5-3 0,-2-3 0,-5 0 0,-4-1 0,1-12 0,-12 12 0,-5 6 0,-2 12 0,1-1 0,-1 2 0,3-2 0,-1 4 0,0-3 0,1-3 0,-1 2 0,3-1 0,9 15 0,1-1 0,2 0 0,1 0 0,1 0 0,0-1 0,0-3 0,14-4 0,-13-26 0,-8 0 0,-2-3 0,-2-3 0,-3-1 0,-1-7 0,-4 0 0,-8 3 0,-1 2 0,-4-8 0,-10 8 0,16 24 0,-5 10 0,0 8 0,-1 2 0,1-2 0,-1 0 0,-4 8 0,0-1 0,0 2 0,5-12 0,9-7 0</inkml:trace>
  <inkml:trace contextRef="#ctx0" brushRef="#br0" timeOffset="28940">22589 4366 24575,'11'26'0,"0"-1"0,-4-6 0,1 0 0,1 4 0,0-3 0,-1-3 0,-6-19 0,0-7 0,-2-16 0,0-1 0,1 4 0,3 0 0,5-10 0,5 1 0,8 18 0,3 8 0,-7 9 0,0 4 0,6 2 0,2 4 0,-2 2-279,-1 7 1,-3 3 0,-1 0 278,-2-2 0,-1-1 0,-1 0 0,6 5 0,-5-2 0,-9-5 0,-4-12 0,-3-1 0,2-3 0,-2-3 0</inkml:trace>
  <inkml:trace contextRef="#ctx0" brushRef="#br0" timeOffset="29589">23107 4247 24575,'-7'5'0,"1"7"0,-3 22 0,7-14 0,1 2 0,1 10 0,3 1 0,3-7 0,2-1 0,0 0 0,1-1 0,2-2 0,-1-2 0,1 4 0,-2-1 0,-3-14 0,-3-4 0,-1-1 0,-1-3 0</inkml:trace>
  <inkml:trace contextRef="#ctx0" brushRef="#br0" timeOffset="30151">23031 4483 24575,'17'-12'0,"2"2"0,3 3 0,3 1 0,-1 1 0,0 0 0,4-1 0,-2-1 0,9-3 0,-23 4 0,-9 1 0,-1 2 0,-1 4 0,2 8 0,0 2 0,1 5 0,0-5 0,0-2 0,-2-3 0,-1-3 0</inkml:trace>
  <inkml:trace contextRef="#ctx0" brushRef="#br0" timeOffset="30384">23147 4058 24575,'4'18'0,"1"-4"0,1 2 0,-2-10 0,-2-3 0</inkml:trace>
  <inkml:trace contextRef="#ctx0" brushRef="#br0" timeOffset="31065">23443 4151 8191,'-11'26'0,"4"-5"0,1 4 1638,-1 4 0,0 2-745,1-3 1,2-2 1924,3 9-2818,18-16 1719,4-4-1719,-2-7 0,0-2 3276,17-3-1638,-17-11 0,-1-4-1522,-4-1 0,-2-4-116,-1-9 0,-5-2 0,-5-3 0,-4 11 0,-3 2 0,-6 8 0,-4 1 0,-1 4 0,-1 7 0,-3 3 0,-3 5 0,0 0 0,5-3 0,1-1 0,2 4 0,0 1 0</inkml:trace>
  <inkml:trace contextRef="#ctx0" brushRef="#br0" timeOffset="31339">23702 4303 24575,'4'13'0,"-1"0"0,6 8 0,-6-5 0,5 3 0,-8-12 0,2-5 0</inkml:trace>
  <inkml:trace contextRef="#ctx0" brushRef="#br0" timeOffset="31720">23744 4213 24575,'14'23'0,"0"-2"0,1 3 0,-6-9 0,-7-15 0,-1-2 0,1-7 0,10-22 0,5 13 0,2 0 0,-6 0 0,2 3 0,17 1 0,1 10 0,-7 20 0,-6-5 0,-3 3 0,-5 18 0,-5-7 0,-5-5 0,0-12 0,-2-3 0</inkml:trace>
  <inkml:trace contextRef="#ctx0" brushRef="#br0" timeOffset="32201">24239 4126 8191,'13'16'0,"0"1"0,9 11 1638,-5 1 0,-2 4-1340,-7-9 1,-1 1 0,-2 1-299,1 5 0,-1 1 0,-2-1 0,-4 7 0,-4-3 1459,-2-7 0,-4-7-1459,-18-14 1826,11-7-1826,1-13 0,1-6 1638,5-2 0,2-1-53,-3-2 0,4 1-1074,6 0 0,7 4-511,26 3 0,4 8 0,-7 4 0,4 0 0,-2-1 0,-8-2 0,0 0 0,13-1 0,-5 1 0,-11-3 0,-16 6 0</inkml:trace>
  <inkml:trace contextRef="#ctx0" brushRef="#br0" timeOffset="36223">14364 11201 24575,'0'26'0,"1"-11"0,4 21 0,3-16 0,9 5 0,6-11 0,9 0 0,-1-3 0,-3 0 0,1-2 0,3 1 0,3-1 0,-6-3 0,4-8 0,-13-13 0,-14-9 0,-5-5 0,-4-3 0,-3-2-378,0 4 0,-2-2 1,-2 2 377,-5 1 0,-2 1 0,-1 4 0,-4 1 0,1 4 0,2 0 0,1 8 0,-6 18 0,10 13 0,0 5 0,3-4 0,7-9 0</inkml:trace>
  <inkml:trace contextRef="#ctx0" brushRef="#br0" timeOffset="36684">14759 11228 24575,'-1'-13'0,"0"5"0,0 3 0</inkml:trace>
  <inkml:trace contextRef="#ctx0" brushRef="#br0" timeOffset="37218">14754 10982 24575,'7'7'0,"0"-1"0,0 4 0,12 12 0,1-2 0,-4-5 0,1 1 0,13 1 0,-6-4 0,-4-9 0,-5-14 0,8-19 0,-15 9 0,-2-3 0,-1-4 0,-4 0 0,-6 2 0,-3 3 0,-8-8 0,-10 9 0,17 15 0,-10 6 0,-8 19 0,0 6 0,5-10 0,-3 7 0,0 0 0</inkml:trace>
  <inkml:trace contextRef="#ctx0" brushRef="#br0" timeOffset="38068">14979 10871 24575,'1'-9'0,"3"-2"0,1 1 0,0-1 0,0 4 0,5-3 0,5 2 0,17-4 0,-9 8 0,2 0 0,8 0 0,1 0 0,-6 1 0,-1 0 0,-4 0 0,-4 3 0,-4 7 0,-11 8 0,-1 10 0,-1 5 0,-3-5 0,-1 2 0,-1 6 0,-3-1 0,-3-11 0,0-3 0,-6 1 0,3-13 0,12-6 0,0-6 0,8-2 0,18-17 0,-10 15 0,1 1 0,9-8 0,0 0 0,-8 6 0,-1 2 0,11-8 0,-18 0 0,-6 11 0,-2-4 0,-2 9 0</inkml:trace>
  <inkml:trace contextRef="#ctx0" brushRef="#br0" timeOffset="38467">15376 10602 24575,'8'-14'0,"0"0"0,12-6 0,-9 9 0,0 2 0,-8 8 0</inkml:trace>
  <inkml:trace contextRef="#ctx0" brushRef="#br0" timeOffset="39218">15313 10624 24575,'9'12'0,"-1"-4"0,9 11 0,-5-8 0,1 5 0,-6-9 0,-3-3 0,1-4 0,2-4 0,3-4 0,4-7 0,2-3 0,7-6 0,1 7 0,2 7 0,-8 14 0,-1 28 0,-13-2 0,0-10 0,-2 0 0,-4-2 0,0-7 0,-5-4 0,-4 8 0,-9 4 0,0-1 0,3-6 0,7-7 0,5-5 0,3 0 0,-1 0 0</inkml:trace>
  <inkml:trace contextRef="#ctx0" brushRef="#br0" timeOffset="40442">25624 10985 24575,'-12'6'0,"-1"4"0,0 10 0,5-3 0,0-1 0,10 2 0,11 4 0,2 0 0,3-6 0,-6-9 0,-3-6 0,0 1 0,19 1 0,1-1 0,-3-2 0,0-3 0,4-6 0,-2 1 0,-20 0 0,-7 1 0,1 1 0,-7-26 0,1 9 0,-2 0 0,-3-5 0,-1 1 0,-1 0 0,-1 0 0,-4-8 0,0 3 0,5 12 0,-2 5 0,-11 11 0,6 12 0,-1 3 0,-8 5 0,0 0 0,5-2 0,1 0 0,-1 0 0,3-1 0,6 1 0,4 7 0,6-8 0,3-1 0</inkml:trace>
  <inkml:trace contextRef="#ctx0" brushRef="#br0" timeOffset="40767">26137 11072 24575,'-5'-2'0,"2"1"0,2 1 0</inkml:trace>
  <inkml:trace contextRef="#ctx0" brushRef="#br0" timeOffset="41251">26154 10889 24575,'-2'9'0,"0"0"0,0 3 0,5 19 0,14 1 0,1-5 0,5 0 0,-4-12 0,0-2 0,2 1 0,-1-5 0,7-16 0,-12-8 0,-2-5 0,0-6 0,-2-2 0,-3 4 0,0-2 0,-2 2 0,-3-6 0,-3 2 0,-1 7 0,-1 4 0,-6 4 0,6 12 0,0 1 0</inkml:trace>
  <inkml:trace contextRef="#ctx0" brushRef="#br0" timeOffset="42670">26202 10825 24575,'10'-4'0,"1"2"0,11-4 0,5 5 0,2-3 0,4 8 0,-19-2 0,0 6 0,-9-1 0,4 12 0,-1 4 0,3 4 0,-2-5 0,-1-1 0,-3-8 0,-4-10 0</inkml:trace>
  <inkml:trace contextRef="#ctx0" brushRef="#br0" timeOffset="43759">26542 10808 8191,'8'-6'0,"5"-3"3276,3 0-1489,10-8 1031,-4 7-2818,-4 1 1719,-12 8-1719,-1 9 3276,-2 2 0,1 2-3044,2 22-232,-4-7 0,-2-3 0,-2 0 0,-7 2 0,-3-1 0,0-5 0,-2-1 0,0-2 0,0-1 0,-2-2 0,11-18 0,3-2 0,5-4 0,11-6 0,2 4 0,4-2 0,-6 8 0,-2 6 0,5 5 0,1 0 0,6 1 0,-13-4 0,-1 0 0,-9-2 0</inkml:trace>
  <inkml:trace contextRef="#ctx0" brushRef="#br0" timeOffset="44152">26857 10774 24575,'5'-5'0,"4"-2"0,-1 3 0,10-2 0,16-4 0,-6 5 0,2-4 0,-19 8 0,-8 1 0</inkml:trace>
  <inkml:trace contextRef="#ctx0" brushRef="#br0" timeOffset="44702">26821 10780 24575,'5'6'0,"2"3"0,1 5 0,3-1 0,-3 1 0,0-9 0,-2-5 0,2 0 0,4 0 0,15 0 0,-4 2 0,12 7 0,-12 3 0,-7 10 0,-2 5 0,-7-9 0,0 0 0,4 9 0,-3-1 0,-8-2 0,-13-9 0,1-10 0,-24-3 0,11-7 0,-9 0 0,14-3 0,9 5 0,6 0 0</inkml:trace>
  <inkml:trace contextRef="#ctx0" brushRef="#br0" timeOffset="51437">16815 17549 24575,'12'-14'0,"-1"-4"0,-1-1 0,1-4 0,-2-9 0,-2-2 0,4-2 0,-2 1 0,-3 3 0,-2 3 0,-2 1 0,-2 23 0,0 29 0,0-1 0,0 5 0,0-1 0,-1 5 0,0 0 0,0-3 0,1-3 0,0-2 0,-1 1 0,0 7 0,0 0 0,0-7 0,1-5 0,2-12 0,-2-2 0,2-2 0,-2-7 0</inkml:trace>
  <inkml:trace contextRef="#ctx0" brushRef="#br0" timeOffset="51751">17098 17556 24575,'0'0'0</inkml:trace>
  <inkml:trace contextRef="#ctx0" brushRef="#br0" timeOffset="52601">17258 17149 24575,'-3'0'0,"0"0"0</inkml:trace>
  <inkml:trace contextRef="#ctx0" brushRef="#br0" timeOffset="53201">16281 17610 24575,'9'-1'0,"1"-3"0,14-1 0,-1-6 0,1 3 0,-10-1 0,-11 7 0</inkml:trace>
  <inkml:trace contextRef="#ctx0" brushRef="#br0" timeOffset="54101">17242 17187 24575,'-7'-2'0,"-4"2"0,-1 5 0,-3 3 0,-4 10 0,3-2 0,3 8 0,11-6 0,14-5 0,7-1 0,5-6 0,3-1 0,0 0 0,0-2 0,0-6 0,-2-6 0,-3-13 0,-14 5 0,-2-2 0,-1-11 0,-7 8 0,-3 1 0,0 4 0,-14-4 0,7 21 0,-6 4 0,6 3 0,-1 1 0,1 2 0,5-6 0,-1 2 0</inkml:trace>
  <inkml:trace contextRef="#ctx0" brushRef="#br0" timeOffset="54484">17348 17184 24575,'2'18'0,"1"1"0,2 1 0,8 13 0,-5-5 0,1 0 0,-1-10 0,-1-1 0,3 11 0,-6-12 0,0-9 0,-4 7 0,2 4 0,-2-4 0,0-1 0,0-11 0</inkml:trace>
  <inkml:trace contextRef="#ctx0" brushRef="#br0" timeOffset="55250">17550 17151 24575,'-6'9'0,"-5"7"0,3-1 0,-3 10 0,7 0 0,2 9 0,6-5 0,2 0 0,6-7 0,5-5 0,-1-3 0,5-3 0,1-5 0,-6-4 0,-2 0 0,-9-5 0,1-5 0,-2 0 0,1-3 0,-3 2 0,0-3 0,-4-4 0,1 3 0,-2 1 0,0 10 0,-1 4 0,-3 4 0,1 3 0,0 8 0,0 3 0,0 1 0,1 13 0,2 0 0,5-11 0,0 13 0,1-27 0,11-7 0,6-7 0,-4 3 0,-1-4 0</inkml:trace>
  <inkml:trace contextRef="#ctx0" brushRef="#br0" timeOffset="56584">23595 17552 24575,'11'1'0,"-2"1"0,4-4 0,-5-2 0,6-8 0,-5-8 0,-4 0 0,-1-3 0,-1-7 0,-2-4 0,0 1 0,0-4 0,-2 1 0,1 7 0,0-1 0,0 6 0,-3 4 0,3 27 0,0 12 0,0 1 0,0 3 0,2 2 0,0 1 0,1 1-138,-1-1 1,0-1 0,1 1 137,-1 0 0,1 1 0,0-3 0,1-4 0,-1-3 0,-1-2 0,0-9 0,-1-2 0,-1-1 0,0 0 0,0-1 0,0-1 0</inkml:trace>
  <inkml:trace contextRef="#ctx0" brushRef="#br0" timeOffset="57018">23830 17622 24575,'0'0'0</inkml:trace>
  <inkml:trace contextRef="#ctx0" brushRef="#br0" timeOffset="57785">23989 17216 24575,'-16'4'0,"4"2"0,-3 5 0,7 0 0,5 1 0,1 12 0,6 1 0,3 7 0,4-12 0,6-7 0,0-9 0,2-6 0,1-12 0,-8-1 0,-2-2 0,4-15 0,-1-1 0,-11 7 0,-6 11 0,-2-1 0,-6 6 0,-7 6 0,-1 4 0,-2 4 0,7 4 0,3 7 0,7-8 0,2 0 0</inkml:trace>
  <inkml:trace contextRef="#ctx0" brushRef="#br0" timeOffset="58169">24080 17212 24575,'6'18'0,"-4"1"0,-1 2 0,3 2 0,0 1 0,-2 4 0,-1 0 0,2-3 0,0-3 0,0 0 0,-3 1 0,0-9 0,0 3 0,0-6 0,0-8 0</inkml:trace>
  <inkml:trace contextRef="#ctx0" brushRef="#br0" timeOffset="58909">24303 17179 24575,'-13'27'0,"-3"3"0,5-2 0,0 4 0,8-15 0,1 16 0,7 0 0,-1-14 0,2 0 0,4 1 0,4-3 0,8-1 0,4-4 0,-3-3 0,1-4 0,9-4 0,0-4 0,-13-2 0,-2-3 0,-1-6 0,-4-3 0,-5-14 0,-10-1 0,-9 1 0,3 17 0,-2 5 0,4 11 0,-7 12 0,0 6 0,4 0 0,2 1 0,-8 4 0,3 1 0,9-1 0,2-3 0,1-3 0,8-3 0,10-13 0,1-5 0,0-1 0,3 2 0,7-5 0</inkml:trace>
  <inkml:trace contextRef="#ctx0" brushRef="#br0" timeOffset="68344">20339 14837 24575,'-4'19'0,"-4"14"0,1-2 0,-1 0 0,3-8 0,3-10 0,2 4 0,5 5 0,-2 6 0,7 0 0,2 0 0,0-12 0,2 0 0,0 0 0,1 0 0,5-2 0,-1-1 0,10 5 0,-5-13 0,1-5 0,0-8 0,-1-4 0,6 2 0,1-2 0,1-7 0,-4-2 0,-11 7 0,-2 0 0,8-13 0,-17 2 0,-3 8 0,-1-7 0,-14 1 0,4 6 0,-2 0 0,-5-2 0,-2 0 0,3 1 0,1 2 0,-11-7 0,11 10 0,0 8 0,-10 3 0,-4 6 0,1 3 0,-1 2 0,3 1 0,-1 3 0,-4 3 0,1 0 0,10-7 0,3 0 0,-9 14 0,17-10 0,3 18 0,0 2 0,5-10 0,0-1 0,0 1 0,1-5 0</inkml:trace>
  <inkml:trace contextRef="#ctx0" brushRef="#br0" timeOffset="70334">26080 14621 24575,'5'-7'0,"1"0"0,3 2 0,-2 1 0,9 0 0,18 2 0,-13 3 0,0 1 0,0-1 0,-1 0 0,1 2 0,-3 1 0,-5 4 0,2 5 0,-7 1 0,-6 5 0,0 0 0,-6 0 0,-6 4 0,-9-5 0,-3 1 0,7-8 0,8-8 0,13-4 0,4-2 0,5-1 0,10 4 0,-2 3 0,-1 0 0,-9 11 0,-8 1 0,-2 11 0,-7-1 0,-6 3 0,-10-12 0,-1-5 0,0-8 0,5-3 0,10-1 0,1-3 0,5-1 0,0-2 0,0 3 0,0 1 0</inkml:trace>
  <inkml:trace contextRef="#ctx0" brushRef="#br0" timeOffset="70634">26499 14825 24575,'0'0'0</inkml:trace>
  <inkml:trace contextRef="#ctx0" brushRef="#br0" timeOffset="71334">26614 14600 24575,'-5'3'0,"-8"11"0,1 2 0,-7 16 0,8-11 0,2-2 0,9-10 0,5-4 0,19 10 0,-7-7 0,2-2 0,6 3 0,1-3 0,-2-7 0,-1-5 0,8-16 0,-13-4 0,-15 4 0,-4-2 0,-12-8 0,7 13 0,-1 2 0,-15-6 0,11 17 0,-3 6 0,0 11 0,-2-3 0,-5 20 0,14-21 0,-2 9 0</inkml:trace>
  <inkml:trace contextRef="#ctx0" brushRef="#br0" timeOffset="71701">26770 14630 8226,'6'7'0,"0"21"3276,1 5-2381,-2-9 0,0 1 1918,4 11-2813,0-9 1714,-5-6-1714,0 1 3276,-1-8 0,-2 2-3225,1-11 0,-2-1 0,2-1 0</inkml:trace>
  <inkml:trace contextRef="#ctx0" brushRef="#br0" timeOffset="72551">26871 14657 8191,'4'-14'0,"0"4"3276,5 0-1489,5 1 1031,6 2-2818,0 1 0,2 0 859,4 1 1,1 1-860,-5 1 0,0 0 3276,13 2 0,-26 5-3044,-7 5-232,2 1 0,-2 8 0,0 11 0,-4-7 0,1 0 0,1 0 0,-1 0 0,0 1 0,0-1 0,3 9 0,10 0 0,-2-9 0,4-8 0,3-2 0,5-2 0,1 0 0,-11-12 0,-10-8 0,-15-18 0,-1-1 0,1 10 0,-5-2 0,-1 1-301,-2 1 0,-1 0 0,-1 2 301,-1-1 0,0 1 0,0 1 0,-8-5 0,3 5 0,1 8 0,20 6 0,7 2 0</inkml:trace>
  <inkml:trace contextRef="#ctx0" brushRef="#br0" timeOffset="177256">4412 8019 24575,'-7'9'0,"1"6"0,-2 6 0,-7 11 0,7-12 0,-1 2 0,-5 6 0,-1 3-747,6-6 0,1 0 0,0 2 747,-1 5 0,1 1 0,0 1 0,0 0 0,0 0 0,1 0-190,3-7 1,1-1 0,-1 1 189,-3 7 0,-1 1 0,0 0 0,2 1 0,1-1 0,-1 2-606,0-4 0,0 2 1,0 0-1,1 1 606,1-6 0,0 1 0,1 0 0,0 0 0,0-1 0,1 2 0,-1-1 0,2 0 0,-1 0-169,2 3 0,1 1 1,1-2-1,-1-3 169,-1 8 0,1-2 0,2-7 0,-1 1 0,0-4 661,-2-3 1,0-2-662,0 1 0,0 0 497,0 0 0,0-1-497,0 4 0,0 0 0,0 5 0,0 1 0,0-1 0,0 0 1341,-2 1 1,0-1-1342,-1-9 0,0-1 907,-5 15-907,-1-1 0,4-4 0,-2-4 0,6-12 0,-1-5 0,4-12 0</inkml:trace>
  <inkml:trace contextRef="#ctx0" brushRef="#br0" timeOffset="179000">4393 7833 24575,'11'0'0,"1"2"0,8 0 0,7 1 0,4-1 0,-2 0 0,2 0 0,3-1 0,3 1 0,5 0-219,-15-1 1,2 1-1,1-1 1,2 1-1,2-1 1,1 1-1,1 0 1,1 0-1,0-1 1,2 1 0,0 0-1,0 0 1,1-1-1,0 1 1,0-1 75,-7 0 1,0 0-1,1 0 1,1 0-1,-1 0 1,2 0-1,-1 0 1,2-1-1,-1 1 1,1 0-1,0 0 1,0-1-1,1 1 1,0 0 0,0-1-1,1 1 1,-1 0-1,1 0 1,0-1-1,0 1 1,0 0-1,0-1 1,0 1 29,-3 0 0,-1-1 0,2 1 0,-1 0 0,1-1 0,1 1 0,-1 0 0,1-1 0,0 1 0,0 0 0,0-1 0,1 1 0,0 0 0,-1-1 0,1 1 0,-1 0 0,1-1 0,-1 1 0,1 0 0,-1-1 0,0 1 0,0-1 0,-1 1 0,1 0 0,-1-1 0,-1 1 0,1-1 0,-1 1 0,-1-1-30,4 1 1,0-1-1,-1 1 1,0-1-1,0 1 1,-1-1-1,1 0 1,-2 1-1,1-1 1,0 1-1,-1-1 1,1 0-1,-1 1 1,0-1 0,1 0-1,-1 1 1,1-1-1,-1 0 1,1 1-1,-1-1 1,1 0-1,1 1 1,-1-1 92,-1 0 0,0 1 0,1-1 0,0 0 0,1 0 0,-1 1 1,1-1-1,0 0 0,0 0 0,0 0 0,0 1 0,0-1 0,-1 0 1,1 0-1,-1 1 0,0-1 0,-1 0 0,0 0 0,-1 1 0,0-1 1,-1 0-1,0 1 0,-2-1 0,0 1 0,-1-1 50,11 1 0,-2 0 0,-1 0 0,-2 0 0,0 1 0,-1-1 0,-1 0 0,0 0 0,1 0 0,-1 1 0,1-1 0,0 0 0,1 0-136,-2 0 1,0 0 0,1-1 0,0 1-1,0 0 1,0-1 0,0 1 0,1 0 0,-2-1-1,1 1 1,-1 0 0,-1-1 0,0 1-1,-1 0 1,-1-1 135,5 1 0,1 1 0,-1-1 0,0 0 0,-1 1 0,-2-1 0,0 0 0,-3-1 0,-1 1 0,-2-1 456,11-2 0,-3 0 0,-3 0 0,-4 0-456,8-2 0,-8 1 2932,-7-2-2932,-22 8 3276,-1 2-2168,-3 2 2168,0 2-1638,-9 13 0,-3 7-1637,5-5 1,0 1 0,-1 4-658,1 2 1,-2 3-1,1 3 1,0 1 0,1 0 367,3-4 0,0 1 1,0 1-1,1 0 1,0 0-1,0-1 288,0 0 0,1 0 0,-1-1 0,1 1 0,0 0 0,1 1 0,1-1 0,0 0 0,0 1 0,1-1 0,-1 1 0,2 0 0,-1 0 0,0-2 0,1 0 0,0 0 0,0 0 0,0 0 0,0 0 0,1 1 0,-1 1 0,0 1 0,1 0 0,-1 1 0,1-1 0,0 1 0,0 1 0,0-6 0,0 0 0,1 1 0,-1 1 0,1-1 0,-1 0 0,1 0 0,-1-1 0,1-1 0,-1 2 0,0 0 0,0-1 0,0-1 0,-1 0 0,1-1 0,0 1 0,0 3 0,-1 0 0,1 0 0,0-1 0,-1-1 0,0-3 0,-1 9 0,0-4 0,0-2 0,-1-4 0,0-2 0,0-4 0,2 1 0,-5-4 0,2-15 0,-12-14 0,-5-6 0,3 5 0,-4-1 0,1 0 0,-4-1 0,-3-2 0,-3 1 0,0 1-157,1 2 1,-2 1 0,-2 0 0,-1 0-1,-2 1 1,0 0 0,-1 0 156,8 2 0,0 0 0,-2 1 0,0-1 0,0 1 0,-1 0 0,-1 0 0,0 1 0,0-1 0,-1 1 0,0-1-235,2 2 1,0-1 0,0 0 0,-1 1 0,0-1 0,0 1 0,-1 0 0,0 0 0,-1 0 0,0 0 0,1 1 0,-1 0 0,0-1 0,0 1 155,1 1 0,1-1 0,-1 1 1,0 0-1,-1 0 0,1 0 0,-1 0 1,0 1-1,0-1 0,1 1 1,-1-1-1,0 1 0,0 0 0,0-1 1,1 1-1,-1-1-111,2 1 0,-1-1 1,0 1-1,0-1 1,0 1-1,0 0 0,0-1 1,0 1-1,0 0 1,1-1-1,-1 1 0,1 0 1,0 0-1,1-1 1,0 1-1,0 0 190,-3 0 0,0 0 0,1 0 0,-1 0 0,1 0 0,0-1 0,1 1 0,0 0 0,0 0 0,1 0 0,0 0 0,1 0 0,0 0-153,-6-1 0,-1 1 0,2-1 0,-1 0 0,2 1 1,1-1-1,0 0 0,2 1 0,1-1 153,-4 1 0,2 0 0,1 0 0,1 0 0,0 0 0,0 0 0,-1 0 0,0 0 0,1 0 0,-1 0 0,1 0 0,0 0 232,1 1 1,0-1-1,0 1 1,0-1 0,0 1-1,0 0-232,-6 0 0,-1 1 0,0-1 0,2 1 0,3-1 0,-3 1 0,3 0 0,2 0 1369,-5 1 0,0 0-1369,1-3 0,1 0 0,-1 3 0,-2 0 0,7 0 0,-1 0 0,-1 1 0,0 2 0,-1 0 0,-1 0 819,7-2 0,-2 0 0,1-1 0,1 0-764,-3 1 1,0 0 0,-1-1-56,-3-2 0,-2-1 0,-1 0 0,4-1 0,4-1 0,2 0 0,-3-1 211,0 0 1,-2-1-1,-3 1 1,1-1-1,2 1-211,-4-1 0,2 1 0,0 0 0,-2 0 0,6 0 0,-1 1 0,-2-1 0,1 1 0,0 0 0,2 1 0,-1-1 0,1 1 0,0 0 0,1 1 0,0 0 288,-7 1 0,-1 0 0,2 1 1,3 0-289,3-1 0,2 0 0,0 1 0,-6 0 0,0 0 0,3 0 0,3 0 0,0-1 166,1-1 1,-1 0-1,3 0-166,3 0 0,3 0 1167,-6 0-1167,13 0 3044,9 1-3044,0-1 308,0 3 1,1-2 0,0 0 0</inkml:trace>
  <inkml:trace contextRef="#ctx0" brushRef="#br0" timeOffset="179940">3850 10589 24575,'0'21'0,"-3"0"0,0 6 0,-1 1 0,-1 6 0,0 1 0,0-2-1093,0 2 1,0-2 0,-1 6 682,2-11 0,-1 4 1,0 2-1,0 2 1,-1 1-1,1 0 0,0 0 1,1-1-1,-1-1 0,2 1 1,-1 0-1,1-1 1,-1 1-1,1 0 0,0 0 1,-1 1 213,1-3 1,0 0-1,-1 0 1,1 1-1,-1-1 1,1 1-1,0 0 1,0-1-1,0 1 196,1 1 0,0 0 0,0 0 0,0 0 0,0 0 0,1 0 0,0-1 0,0-1 0,0-1 33,1 8 1,0-2 0,1-1-1,0-1 1,1-1 0,-1-2-34,1-2 0,1-1 0,-1-1 0,1-1 0,-1 0 0,1 4 0,0 0 0,0-2 0,0-5 0,1-2 0,0-8 2402,-2-13-2402,2-18 0,-4 2 0,2 1 0</inkml:trace>
  <inkml:trace contextRef="#ctx0" brushRef="#br0" timeOffset="181151">3953 10696 24575,'31'-3'0,"-8"1"0,4-2 0,3 0 0,2 1 0,-2 1 0,0 0 0,3 0 0,1 1 0,1-1 0,3 0-328,-6 1 0,0-1 0,3 1 1,0-1-1,1 1 0,1-1 1,2 1-1,0-1 0,0 1 1,2 1 122,-9-1 0,1 1 0,1-1 0,1 1 1,0 0-1,0 0 0,2 0 0,-1 0 0,1 0 1,0 1-1,1-1 0,0 1 0,-1-1 0,1 1 1,0-1-1,0 1 32,-3 0 1,0 0-1,1 0 1,0 0-1,0 0 1,1 0-1,0 1 1,0-1-1,0 1 1,0-1-1,0 1 1,0-1 0,0 1-1,0-1 1,0 0-1,-1 1 1,0-1-1,0 0 1,0 0-21,1 0 0,0 0 0,0 0 1,-1 0-1,0 0 0,-1-1 0,1 1 1,0 0-1,-1-1 0,1 1 0,0 0 1,1-1-1,-1 1 0,2 0 0,0 0 1,0-1-1,2 1 141,-7 0 0,1 0 0,1 0 0,0 0 0,1 0 0,0 0 0,0 0 0,1 1 0,0-1 0,1 0 0,-1 0 0,0 1 0,1-1 0,-1 0 1,1 0-1,-1 0 0,0 0 0,0 0 0,-1 0 0,0-1 0,0 1 0,-1-1 0,0 0 0,-1 1 52,6-1 0,-2-1 0,1 1 0,-2-1 0,1 1 0,-1-1 0,0 0 0,-1 0 0,1 0 0,-1-1 0,1 1 0,-1 0 0,1 0 0,0 0 0,0 0 0,0 0 0,1 0 0,0 0-97,-3 1 0,1-1 1,1 0-1,-1 1 1,1-1-1,0 1 0,1-1 1,-1 1-1,1-1 1,-1 1-1,0 0 1,1-1-1,-1 1 0,0-1 1,-1 1-1,0 0 1,0-1-1,-1 1 0,-1-1 1,0 1-1,-1 0 97,7-1 0,0 0 0,0 1 0,-1-1 0,0 0 0,-1 1 0,0-1 0,-1 0 0,-1 1 0,-1-1 0,0 1 0,-2 0 0,0 0 0,-2 0 146,9 1 0,-2-1 0,-1 1 0,-1 0 0,-2 0 0,-2 1 1,-2 0-1,-3 0-146,9 4 0,-4 0 0,-3 1 1303,7 1 1,-5 0-1304,0-3 3276,-18-3-2652,-4-2 2652,-6 0-721,2 0 322,-3-1-2877,3 0 0,-3 0 0,-1 4 0,1 5 0,-6 12 0,-2 6 0,0 0 0,-1 7 0,-1 5 0,1 0-547,3-6 1,1 0 0,0 2 0,0 2 0,0 1 0,-1 3 272,1-10 1,0 2 0,0 2 0,0 1 0,-1 1 0,1 1 0,-1 0 0,1 0 0,0-1 0,0 0 0,0-2 0,0-1-92,1 3 1,0-1 0,0-2 0,0 0 0,0 0 0,0 0 0,1 0 0,-1 2 0,0 1 228,0-1 1,0 4-1,1 0 1,-1 2-1,0 0 1,0-1 0,0 0-1,1-3 1,-1-1-1,1-3 1,0-4-11,-1 9 0,1-6 0,0-1 0,0 1 146,0 7 0,2 2 0,-2-4 0,-1-11 0,-5-10 0,-20-32 0,10 1 0,-3-1 0,1 4 0,-3-2 0,-5 0 0,3 2 0,-4-1 0,-3-1 0,-3-1 0,-2 0 0,-1 0 0,-1 1 0,-1-1 0,8 4 0,-1 1 0,-1-1 0,0 0 0,-2 0 0,0 0 0,-1 1 0,-1-1 0,1 1 0,-2-1 0,1 1 0,-1 0 0,0 0 0,6 1 0,-1 0 0,0 1 0,-1-1 0,1 0 0,-1 1 0,0-1 0,0 1 0,-1-1 0,0 1 0,-1 0 0,0 0 0,-1 1 0,0-1 0,0 1 0,-2 1 0,0-1 0,6 2 0,-1 0 0,-1 0 0,0 0 0,-1 0 0,-1 1 0,1-1 0,-2 1 0,1-1 0,-1 1 0,-1 0 0,1 1 0,-1-1 0,1 1 0,-1-1 0,0 1 0,1 0 0,-1 1 0,1 0 0,0-1 0,0 1 0,0 1 0,1-1 0,1 1 0,-1 0-112,-1 1 1,1 0-1,-1 0 1,0 0 0,1 1-1,0 0 1,0 1 0,0-1-1,0 1 1,0 0 0,0 1-1,1-1 1,-1 1 0,1-1-1,-1 1 1,1 0 0,0-1-1,-1 1 1,1 0 0,0-1-1,0 1 1,0-1 111,0 0 0,-1 0 0,1 0 0,0 1 0,0-1 0,0 0 0,1 0 0,-1 1 0,0-1 0,1 0 0,-1 1 0,1-1 0,-1 1 0,1 0 0,-1-1 0,1 1 0,-1 0 0,1 1 0,0-1 0,-1 0 0,1 1-102,-3 0 1,1 0-1,-1 1 1,0 0-1,-1 0 1,1 0 0,-1 0-1,1 0 1,0 1-1,-1-1 1,2 1 0,-1-1-1,1 1 1,1-1-1,0 0 1,0 0-1,2 1 1,0-2 0,1 1-1,2-1 102,-11 2 0,3 0 0,1-1 0,1 1 0,1-1 0,1 0 0,0 0 0,0 0 0,0 0 0,-1-1 0,-2 1 13,2-1 0,-2 1 0,0-1 0,-1 0 0,0 0 0,1-1 0,-1 1 0,2 0 0,0-1 0,1 1 1,1-1-1,2 0-13,-8 1 0,1 0 0,2-1 0,1 1 0,1-1 0,1-1 0,0 0 314,-4-2 0,1 0 0,1-2 0,3 1 0,2 0-314,1 1 0,3 0 0,2 0 1442,-7-2 0,5 0-1442,5 1 3276,31-8-3017,16-1 0,-10 0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1T18:38:56.007"/>
    </inkml:context>
    <inkml:brush xml:id="br0">
      <inkml:brushProperty name="width" value="0.05292" units="cm"/>
      <inkml:brushProperty name="height" value="0.05292" units="cm"/>
      <inkml:brushProperty name="color" value="#FF0000"/>
    </inkml:brush>
  </inkml:definitions>
  <inkml:trace contextRef="#ctx0" brushRef="#br0">13585 7190 24575,'9'-2'0,"0"4"0,19 3 0,4 5 0,-12-6 0,0 0 0,7 1 0,-10-3 0,-10 0 0,-2-2 0,0 2 0,0-2 0,0 0 0,0 0 0,0 0 0,-2 0 0,1 0 0,1-2 0,2 2 0,16-6 0,-8 4 0,7-4 0,-15 4 0,-2 0 0,0 2 0,6 0 0,7 0 0,13 0 0,5 0 0,-4 0 0,-11 0 0,-21-1 0,-3 0 0,-18-5 0,11 5 0,-18-5 0,16 3 0,-11-1 0,11 2 0,-7-2 0,5 2 0,2-2 0,-1 2 0,4-2 0,-5 4 0,-3-4 0,-2 2 0,0-2 0,-2 1 0,4 0 0,-7 0 0,4-1 0,1 1 0,6 2 0,3 1 0,0 0 0,0-2 0,-3 2 0,5-2 0,-4 2 0,6 0 0,-4 0 0,6 0 0,-4 0 0,-5-2 0,-1 2 0,1-2 0,8 2 0,15 1 0,8 0 0,2 2 0,-1-1 0,-1 2 0,-1-1 0,2 2 0,-4-4 0,-6 3 0,-4-4 0,-1 0 0,-1 0 0,-1 1 0,0-1 0,-1 2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8:01:09.956"/>
    </inkml:context>
    <inkml:brush xml:id="br0">
      <inkml:brushProperty name="width" value="0.05292" units="cm"/>
      <inkml:brushProperty name="height" value="0.05292" units="cm"/>
      <inkml:brushProperty name="color" value="#FF0000"/>
    </inkml:brush>
  </inkml:definitions>
  <inkml:trace contextRef="#ctx0" brushRef="#br0">19637 2486 24575,'-19'9'0,"7"5"0,1 3 0,2-1 0,0 2 0,-4 12 0,3 3 0,4-7 0,3 0 0,-2 2 0,3 2 0,7-1 0,4-1 0,0-3 0,3 0 0,5 5 0,1-1 0,-6-8 0,0 0 0,1 7 0,-1-1 0,-7-7 0,0 0 0,1-1 0,-1 1 0,0 12 0,-3-9 0,-2-10 0,0-1 0,0-9 0,0-1 0</inkml:trace>
  <inkml:trace contextRef="#ctx0" brushRef="#br0" timeOffset="535">19579 2863 24575,'11'-5'0,"12"0"0,0-1 0,7-1 0,1-1 0,-4 2 0,2 1 0,0 0 0,7-3 0,2-1 0,-9 2 0,-14 4 0,-15 2 0</inkml:trace>
  <inkml:trace contextRef="#ctx0" brushRef="#br0" timeOffset="2116">20119 2949 24575,'3'-8'0,"1"0"0,3-2 0,7-8 0,-2 3 0,0-1 0,8-12 0,-3 9 0,-12 13 0,-5 17 0,0 4 0,0 20 0,0-4 0,0-9 0,0 0 0,0 4 0,0-2 0,0-13 0,0-2 0,2-6 0,0-1 0,-1 1 0,1-3 0,-2 1 0</inkml:trace>
  <inkml:trace contextRef="#ctx0" brushRef="#br0" timeOffset="2692">22013 2493 24575,'-15'16'0,"-3"7"0,8-8 0,0 3 0,1 3 0,1 3 0,2 10 0,3 1 0,1-12 0,1 1 0,1 4 0,0 2 0,0-1 0,0-5 0,0 0 0,1 9 0,0 0 0,2-5 0,0-3 0,2 4 0,-1-10 0,-2-16 0</inkml:trace>
  <inkml:trace contextRef="#ctx0" brushRef="#br0" timeOffset="3089">21845 2870 24575,'8'-2'0,"-1"0"0,2-1 0,17-7 0,6 2 0,2-2 0,-13 5 0,0 0 0,-3 0 0,1-1 0,2 0 0,0-1 0,-2-1 0,-2 1 0,2-1 0,-13 3 0</inkml:trace>
  <inkml:trace contextRef="#ctx0" brushRef="#br0" timeOffset="3817">22217 2778 8191,'25'7'0,"5"5"3276,2 3-1489,-8 0 1031,-5 0-2818,-22 1 859,-4 1 1,-1 1-860,-1 1 0,-1 2 0,-6 10 0,0 0 1638,3-7 0,1-2 0,0-1 0,1-3-1406,-3 1-232,10-12 0,3-7 0,4-7 0,9-8 0,5 3 0,2 0 0,1 0 0,0 2 0,9-1 0,0 2 0,-2 3 0,-2 1 0,6-2 0,-3 4 0,-25 1 0,-1 2 0</inkml:trace>
  <inkml:trace contextRef="#ctx0" brushRef="#br0" timeOffset="5322">20399 2833 24575,'0'0'0</inkml:trace>
  <inkml:trace contextRef="#ctx0" brushRef="#br0" timeOffset="6241">20342 2908 24575,'7'-7'0,"4"-2"0,-3 1 0,0-3 0,-1 5 0,-5-3 0,1 7 0,-3-3 0,1 2 0,1-2 0,-2-3 0,2 6 0,-6 11 0,4 3 0,-6 17 0,4-9 0,1 0 0,-2 15 0,1-15 0,1-1 0,3 5 0,0-9 0,0-3 0,0-5 0,-2-4 0,0 0 0,0 0 0,0 2 0,0-1 0,0-1 0,0-1 0</inkml:trace>
  <inkml:trace contextRef="#ctx0" brushRef="#br0" timeOffset="8475">22109 2995 24575,'1'-7'0,"3"0"0,1-1 0,1-2 0,-3 1 0,1-2 0,-2 1 0,0 2 0,0 8 0,-1 5 0,0 6 0,0 11 0,2 2 0,-2-3 0,1 2 0,-1-3 0,0 0 0,4 14 0,-5-13 0,2-17 0,-2-3 0,0-2 0</inkml:trace>
  <inkml:trace contextRef="#ctx0" brushRef="#br0" timeOffset="9687">24274 2606 24575,'-5'9'0,"0"8"0,1 0 0,-1 3 0,2 7 0,0 3 0,1-2 0,0 1 0,0 0 0,0 5 0,1-1 0,1-2 0,2-3 0,4 0 0,-1-16 0,3-1 0,-5-5 0,-1-3 0,-1-1 0</inkml:trace>
  <inkml:trace contextRef="#ctx0" brushRef="#br0" timeOffset="9982">24171 2862 8191,'6'0'0,"7"0"3276,3-3-1489,18-4-1083,-11 1 1,0-1-1,-18 5 1</inkml:trace>
  <inkml:trace contextRef="#ctx0" brushRef="#br0" timeOffset="55008">19595 2509 24575,'-19'0'0,"-3"1"0,12 4 0,-14 9 0,10 0 0,0 3 0,-3-1 0,1 1 0,-1 4 0,2 0 0,-3 4 0,10-9 0,6-7 0,0-2 0,2 2 0,4 3 0,1 10 0,4 7 0,-2-5 0,0 1 0,-1 8 0,2-7 0,-1 0 0,-3 2 0,6 5 0,-4-7 0,9 3 0,-5-13 0,1-1 0,10 14 0,-6-14 0,-1-3 0,0-3 0,10 0 0,-5-7 0,6-4 0,6-1 0,-10 0 0,10-3 0,-6-4 0,5-8 0,-3-7 0,-17 6 0,-2-1 0,7-14 0,-12 14 0,0 1 0,1-4 0,-4-3 0,-4 6 0,-3-2 0,-3-1 0,-1-1 0,-4-6 0,-1 0 0,-5 6 0,-2-2-320,3-1 0,0-2 0,0 2 320,0 2 0,0 1 0,3 1 0,0-3 0,4 7 0,1 2 0,3 9 0,3 8 0,-3 2 0,0 4 0,-16 5 480,8-2 0,-2 1-480,-1 0 0,0-1 0,-13 7 0,15-7 0,15-7 0,1-1 0</inkml:trace>
  <inkml:trace contextRef="#ctx0" brushRef="#br0" timeOffset="130508">6544 18216 24575,'-7'7'0,"-9"9"0,6-4 0,-10 10 0,7-2 0,0-2 0,2 3 0,1-4 0,3-5 0,-3 4 0,8-6 0,-4 10 0,4-6 0,-2 6 0,0-3 0,0 0 0,-3 6 0,4-9 0,-5 14 0,0-6 0,-2 12 0,1-10 0,2-1 0,5-8 0,-2-3 0,4 8 0,-1-11 0,2 9 0,1-8 0,4 6 0,3 6 0,-2-4 0,2 3 0,3 6 0,1 3 0,0-1-321,0 4 0,-1-1 321,0-7 0,1 0 0,-3-4 0,0 2 0</inkml:trace>
  <inkml:trace contextRef="#ctx0" brushRef="#br0" timeOffset="131399">7629 18265 24575,'7'13'0,"-1"0"0,8 21 0,-4-2 0,1 2 0,0 2 0,0-1 0,0 0 0,-2-2 0,-2-4 0,-3-1 0,-4 6 0,-2-1 0,0 3-784,0 1 0,0 0 784,0-8 0,0 1 0,0-3 101,2 1 1,0-2 0,0 8 0,0-31 0</inkml:trace>
  <inkml:trace contextRef="#ctx0" brushRef="#br0" timeOffset="132538">8176 18245 24575,'-6'5'0,"2"2"0,-1-1 0,-2 7 0,0 2 0,0 7 0,0-5 0,4 1 0,-5 1 0,3 1 0,-1 4 0,-3 3 0,2-4 0,-1-2 0,2-4 0,4-4 0,-2 5 0,-6 17 0,5-13 0,1 1 0,-2 10 0,0 0 0,3-11 0,0 0 0,1 4 0,1-2 0,4 0 0,1 3 0,10 4 0,-1-13 0,2-1 0,8 4 0,3-1 0,-4-1 0,1-2 0,-1-5 0,-1-2 0,4 1 0,-13-11 0,-4 2 0,-5-2 0</inkml:trace>
  <inkml:trace contextRef="#ctx0" brushRef="#br0" timeOffset="133481">9472 18242 24575,'11'-2'0,"12"3"0,-1 2 0,6 3 0,-7-1 0,-9 2 0,-2 11 0,1 14 0,-4-4 0,0 3-426,-1 3 0,0 4 426,-3-3 0,-1 3 0,-1-1 0,-1-9 0,-1-1 0,0 0 0,-2 5 0,1 1 0,-2-3 0,-2-1 0,0-4 0,-4 8 0,3-12 0,5-18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40025-98DC-E147-A2F8-CF19FDF846E5}" type="datetimeFigureOut">
              <a:rPr lang="es-MX" smtClean="0"/>
              <a:t>11/01/22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63423-2057-0B42-A70D-D31DAE09C0CF}" type="slidenum">
              <a:rPr lang="es-MX" smtClean="0"/>
              <a:t>‹Nº›</a:t>
            </a:fld>
            <a:endParaRPr lang="es-MX"/>
          </a:p>
        </p:txBody>
      </p:sp>
    </p:spTree>
    <p:extLst>
      <p:ext uri="{BB962C8B-B14F-4D97-AF65-F5344CB8AC3E}">
        <p14:creationId xmlns:p14="http://schemas.microsoft.com/office/powerpoint/2010/main" val="130597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C5121-D87B-4199-A52E-4F2C435816B2}"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12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1/10/22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58400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1/10/22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321528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1/10/22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7997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1/10/22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96417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1/10/22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19658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1/10/22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1404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1/10/22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‹Nº›</a:t>
            </a:fld>
            <a:endParaRPr lang="en-US"/>
          </a:p>
        </p:txBody>
      </p:sp>
    </p:spTree>
    <p:extLst>
      <p:ext uri="{BB962C8B-B14F-4D97-AF65-F5344CB8AC3E}">
        <p14:creationId xmlns:p14="http://schemas.microsoft.com/office/powerpoint/2010/main" val="898173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1/10/22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37123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1/10/22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‹Nº›</a:t>
            </a:fld>
            <a:endParaRPr lang="en-US"/>
          </a:p>
        </p:txBody>
      </p:sp>
    </p:spTree>
    <p:extLst>
      <p:ext uri="{BB962C8B-B14F-4D97-AF65-F5344CB8AC3E}">
        <p14:creationId xmlns:p14="http://schemas.microsoft.com/office/powerpoint/2010/main" val="51578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1/10/22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2464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1/10/22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‹Nº›</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28014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1/10/22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‹Nº›</a:t>
            </a:fld>
            <a:endParaRPr lang="en-US"/>
          </a:p>
        </p:txBody>
      </p:sp>
    </p:spTree>
    <p:extLst>
      <p:ext uri="{BB962C8B-B14F-4D97-AF65-F5344CB8AC3E}">
        <p14:creationId xmlns:p14="http://schemas.microsoft.com/office/powerpoint/2010/main" val="176277866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43" r:id="rId6"/>
    <p:sldLayoutId id="2147483738" r:id="rId7"/>
    <p:sldLayoutId id="2147483739" r:id="rId8"/>
    <p:sldLayoutId id="2147483740" r:id="rId9"/>
    <p:sldLayoutId id="2147483742" r:id="rId10"/>
    <p:sldLayoutId id="214748374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2.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customXml" Target="../ink/ink1.xml"/><Relationship Id="rId5" Type="http://schemas.openxmlformats.org/officeDocument/2006/relationships/image" Target="../media/image26.png"/><Relationship Id="rId4" Type="http://schemas.openxmlformats.org/officeDocument/2006/relationships/image" Target="../media/image25.wmf"/></Relationships>
</file>

<file path=ppt/slides/_rels/slide37.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30.png"/><Relationship Id="rId7"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6.bin"/><Relationship Id="rId10"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customXml" Target="../ink/ink2.xml"/></Relationships>
</file>

<file path=ppt/slides/_rels/slide38.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9.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7.w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2.wmf"/><Relationship Id="rId5" Type="http://schemas.openxmlformats.org/officeDocument/2006/relationships/oleObject" Target="../embeddings/oleObject15.bin"/><Relationship Id="rId4" Type="http://schemas.openxmlformats.org/officeDocument/2006/relationships/image" Target="../media/image4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3.wmf"/></Relationships>
</file>

<file path=ppt/slides/_rels/slide4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55.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8.wmf"/><Relationship Id="rId5" Type="http://schemas.openxmlformats.org/officeDocument/2006/relationships/oleObject" Target="../embeddings/oleObject21.bin"/><Relationship Id="rId4" Type="http://schemas.openxmlformats.org/officeDocument/2006/relationships/image" Target="../media/image57.wmf"/></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Colorful papers stacked to forming a paper turbine">
            <a:extLst>
              <a:ext uri="{FF2B5EF4-FFF2-40B4-BE49-F238E27FC236}">
                <a16:creationId xmlns:a16="http://schemas.microsoft.com/office/drawing/2014/main" id="{5674C489-697F-4CF8-A744-EBE8A5CDB1C9}"/>
              </a:ext>
            </a:extLst>
          </p:cNvPr>
          <p:cNvPicPr>
            <a:picLocks noChangeAspect="1"/>
          </p:cNvPicPr>
          <p:nvPr/>
        </p:nvPicPr>
        <p:blipFill rotWithShape="1">
          <a:blip r:embed="rId2"/>
          <a:srcRect t="11977" r="-1" b="13003"/>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ame 12">
            <a:extLst>
              <a:ext uri="{FF2B5EF4-FFF2-40B4-BE49-F238E27FC236}">
                <a16:creationId xmlns:a16="http://schemas.microsoft.com/office/drawing/2014/main" id="{838456E0-BAD6-49AA-B7F3-846752A7E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frame">
            <a:avLst>
              <a:gd name="adj1" fmla="val 75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Subtítulo 2">
            <a:extLst>
              <a:ext uri="{FF2B5EF4-FFF2-40B4-BE49-F238E27FC236}">
                <a16:creationId xmlns:a16="http://schemas.microsoft.com/office/drawing/2014/main" id="{91440131-EFD2-1146-8525-D07F1397905E}"/>
              </a:ext>
            </a:extLst>
          </p:cNvPr>
          <p:cNvSpPr>
            <a:spLocks noGrp="1"/>
          </p:cNvSpPr>
          <p:nvPr>
            <p:ph type="subTitle" idx="1"/>
          </p:nvPr>
        </p:nvSpPr>
        <p:spPr>
          <a:xfrm>
            <a:off x="861428" y="3624760"/>
            <a:ext cx="5565648" cy="1633040"/>
          </a:xfrm>
        </p:spPr>
        <p:txBody>
          <a:bodyPr>
            <a:normAutofit/>
          </a:bodyPr>
          <a:lstStyle/>
          <a:p>
            <a:r>
              <a:rPr lang="es-MX" dirty="0">
                <a:solidFill>
                  <a:srgbClr val="FFFFFF"/>
                </a:solidFill>
              </a:rPr>
              <a:t>Día 2 y 3</a:t>
            </a:r>
          </a:p>
          <a:p>
            <a:r>
              <a:rPr lang="es-MX" dirty="0">
                <a:solidFill>
                  <a:srgbClr val="FFFFFF"/>
                </a:solidFill>
              </a:rPr>
              <a:t>Curso intersemestral de invierno</a:t>
            </a:r>
          </a:p>
          <a:p>
            <a:r>
              <a:rPr lang="es-MX" dirty="0">
                <a:solidFill>
                  <a:srgbClr val="FFFFFF"/>
                </a:solidFill>
              </a:rPr>
              <a:t>Dra. Ana Ruth Escoto Castillo</a:t>
            </a:r>
          </a:p>
        </p:txBody>
      </p:sp>
      <p:sp>
        <p:nvSpPr>
          <p:cNvPr id="2" name="Título 1">
            <a:extLst>
              <a:ext uri="{FF2B5EF4-FFF2-40B4-BE49-F238E27FC236}">
                <a16:creationId xmlns:a16="http://schemas.microsoft.com/office/drawing/2014/main" id="{97A32B87-B1A3-E943-ABD3-46FFA82784F0}"/>
              </a:ext>
            </a:extLst>
          </p:cNvPr>
          <p:cNvSpPr>
            <a:spLocks noGrp="1"/>
          </p:cNvSpPr>
          <p:nvPr>
            <p:ph type="ctrTitle"/>
          </p:nvPr>
        </p:nvSpPr>
        <p:spPr>
          <a:xfrm>
            <a:off x="861428" y="799521"/>
            <a:ext cx="5565648" cy="2179601"/>
          </a:xfrm>
        </p:spPr>
        <p:txBody>
          <a:bodyPr>
            <a:normAutofit/>
          </a:bodyPr>
          <a:lstStyle/>
          <a:p>
            <a:pPr>
              <a:lnSpc>
                <a:spcPct val="90000"/>
              </a:lnSpc>
            </a:pPr>
            <a:r>
              <a:rPr lang="es-MX" sz="3700">
                <a:solidFill>
                  <a:srgbClr val="FFFFFF"/>
                </a:solidFill>
              </a:rPr>
              <a:t>Inferencia e introducción a los modelos estadísticos con R</a:t>
            </a:r>
          </a:p>
        </p:txBody>
      </p:sp>
      <p:grpSp>
        <p:nvGrpSpPr>
          <p:cNvPr id="15"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301" y="3267662"/>
            <a:ext cx="972241" cy="45718"/>
            <a:chOff x="4886325" y="3371754"/>
            <a:chExt cx="2418492" cy="113728"/>
          </a:xfrm>
          <a:solidFill>
            <a:schemeClr val="accent1"/>
          </a:solidFill>
        </p:grpSpPr>
        <p:sp>
          <p:nvSpPr>
            <p:cNvPr id="16"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7"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3" name="Freeform: Shape 22">
            <a:extLst>
              <a:ext uri="{FF2B5EF4-FFF2-40B4-BE49-F238E27FC236}">
                <a16:creationId xmlns:a16="http://schemas.microsoft.com/office/drawing/2014/main" id="{ACFC1F4B-C7BE-44D2-8FA4-1CE2FCF06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BDA258B3-4238-403A-9CAC-51B872D452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6" name="Freeform: Shape 25">
              <a:extLst>
                <a:ext uri="{FF2B5EF4-FFF2-40B4-BE49-F238E27FC236}">
                  <a16:creationId xmlns:a16="http://schemas.microsoft.com/office/drawing/2014/main" id="{03387491-1998-42A5-9172-2AEFC55005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D9E1E611-F0D3-480F-8EAB-5501C1DBE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a:extLst>
                <a:ext uri="{FF2B5EF4-FFF2-40B4-BE49-F238E27FC236}">
                  <a16:creationId xmlns:a16="http://schemas.microsoft.com/office/drawing/2014/main" id="{BB89B8F2-B71A-46C9-8992-CC8E36D1F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Graphic 12">
              <a:extLst>
                <a:ext uri="{FF2B5EF4-FFF2-40B4-BE49-F238E27FC236}">
                  <a16:creationId xmlns:a16="http://schemas.microsoft.com/office/drawing/2014/main" id="{F1B1692F-EBA9-47DC-9CFD-CEDDA87F6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8B7DD913-FF3C-455C-80A4-FF89CB58C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F742A451-31F5-45C9-850A-0AE74A35F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2C596C3-466C-4D79-BAA3-F21C02607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08299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s-MX" dirty="0" err="1"/>
              <a:t>Entonces</a:t>
            </a:r>
            <a:r>
              <a:rPr lang="en-US" altLang="es-MX" dirty="0"/>
              <a:t>…</a:t>
            </a:r>
          </a:p>
        </p:txBody>
      </p:sp>
      <mc:AlternateContent xmlns:mc="http://schemas.openxmlformats.org/markup-compatibility/2006" xmlns:a14="http://schemas.microsoft.com/office/drawing/2010/main">
        <mc:Choice Requires="a14">
          <p:sp>
            <p:nvSpPr>
              <p:cNvPr id="9220" name="Rectangle 4"/>
              <p:cNvSpPr>
                <a:spLocks noGrp="1" noChangeArrowheads="1"/>
              </p:cNvSpPr>
              <p:nvPr>
                <p:ph idx="1"/>
              </p:nvPr>
            </p:nvSpPr>
            <p:spPr/>
            <p:txBody>
              <a:bodyPr>
                <a:normAutofit/>
              </a:bodyPr>
              <a:lstStyle/>
              <a:p>
                <a:r>
                  <a:rPr lang="es-MX" altLang="es-MX" sz="2800" dirty="0"/>
                  <a:t>Las poblaciones son descritas por sus distribuciones de probabilidad y los parámetros.</a:t>
                </a:r>
              </a:p>
              <a:p>
                <a:r>
                  <a:rPr lang="es-MX" altLang="es-MX" sz="2800" dirty="0"/>
                  <a:t>Por ejemplo:</a:t>
                </a:r>
              </a:p>
              <a:p>
                <a:pPr lvl="1"/>
                <a:r>
                  <a:rPr lang="es-MX" altLang="es-MX" sz="2000" dirty="0"/>
                  <a:t>Para las poblaciones cuantitativas, la ubicación y la forma son descritos por </a:t>
                </a:r>
                <a14:m>
                  <m:oMath xmlns:m="http://schemas.openxmlformats.org/officeDocument/2006/math">
                    <m:r>
                      <a:rPr lang="es-MX" altLang="es-MX" sz="2000" i="1" dirty="0">
                        <a:latin typeface="Cambria Math" panose="02040503050406030204" pitchFamily="18" charset="0"/>
                        <a:ea typeface="Cambria Math" panose="02040503050406030204" pitchFamily="18" charset="0"/>
                      </a:rPr>
                      <m:t>𝜇</m:t>
                    </m:r>
                  </m:oMath>
                </a14:m>
                <a:r>
                  <a:rPr lang="es-MX" altLang="es-MX" sz="2000" dirty="0"/>
                  <a:t> y </a:t>
                </a:r>
                <a14:m>
                  <m:oMath xmlns:m="http://schemas.openxmlformats.org/officeDocument/2006/math">
                    <m:r>
                      <a:rPr lang="es-MX" altLang="es-MX" sz="2000" i="1" dirty="0">
                        <a:latin typeface="Cambria Math" panose="02040503050406030204" pitchFamily="18" charset="0"/>
                        <a:ea typeface="Cambria Math" panose="02040503050406030204" pitchFamily="18" charset="0"/>
                      </a:rPr>
                      <m:t>𝜎</m:t>
                    </m:r>
                  </m:oMath>
                </a14:m>
                <a:r>
                  <a:rPr lang="es-MX" altLang="es-MX" sz="2000" dirty="0"/>
                  <a:t>.</a:t>
                </a:r>
              </a:p>
              <a:p>
                <a:pPr lvl="1"/>
                <a:r>
                  <a:rPr lang="es-MX" altLang="es-MX" sz="2000" dirty="0"/>
                  <a:t>Para poblaciones binomiales, la ubicación y la forma son determinados por p.</a:t>
                </a:r>
              </a:p>
              <a:p>
                <a:r>
                  <a:rPr lang="es-MX" altLang="es-MX" sz="2800" dirty="0"/>
                  <a:t>Si no se conocen los valores de los parámetros, </a:t>
                </a:r>
                <a:r>
                  <a:rPr lang="es-MX" altLang="es-MX" sz="2800" dirty="0">
                    <a:effectLst>
                      <a:outerShdw blurRad="38100" dist="38100" dir="2700000" algn="tl">
                        <a:srgbClr val="000000">
                          <a:alpha val="43137"/>
                        </a:srgbClr>
                      </a:outerShdw>
                    </a:effectLst>
                  </a:rPr>
                  <a:t>hacemos inferencia </a:t>
                </a:r>
                <a:r>
                  <a:rPr lang="es-MX" altLang="es-MX" sz="2800" dirty="0"/>
                  <a:t>sobre ellos utilizando información de la muestra.</a:t>
                </a:r>
                <a:endParaRPr lang="en-US" altLang="es-MX" sz="2800" dirty="0"/>
              </a:p>
            </p:txBody>
          </p:sp>
        </mc:Choice>
        <mc:Fallback xmlns="">
          <p:sp>
            <p:nvSpPr>
              <p:cNvPr id="9220" name="Rectangle 4"/>
              <p:cNvSpPr>
                <a:spLocks noGrp="1" noRot="1" noChangeAspect="1" noMove="1" noResize="1" noEditPoints="1" noAdjustHandles="1" noChangeArrowheads="1" noChangeShapeType="1" noTextEdit="1"/>
              </p:cNvSpPr>
              <p:nvPr>
                <p:ph idx="1"/>
              </p:nvPr>
            </p:nvSpPr>
            <p:spPr>
              <a:blipFill>
                <a:blip r:embed="rId2"/>
                <a:stretch>
                  <a:fillRect l="-171" t="-2092"/>
                </a:stretch>
              </a:blipFill>
            </p:spPr>
            <p:txBody>
              <a:bodyPr/>
              <a:lstStyle/>
              <a:p>
                <a:r>
                  <a:rPr lang="es-MX">
                    <a:noFill/>
                  </a:rPr>
                  <a:t> </a:t>
                </a:r>
              </a:p>
            </p:txBody>
          </p:sp>
        </mc:Fallback>
      </mc:AlternateContent>
    </p:spTree>
    <p:extLst>
      <p:ext uri="{BB962C8B-B14F-4D97-AF65-F5344CB8AC3E}">
        <p14:creationId xmlns:p14="http://schemas.microsoft.com/office/powerpoint/2010/main" val="168599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POBLACIÓN, MUESTRA, DISEÑO DE MUESTREO</a:t>
            </a:r>
          </a:p>
        </p:txBody>
      </p:sp>
      <p:sp>
        <p:nvSpPr>
          <p:cNvPr id="3" name="Content Placeholder 2"/>
          <p:cNvSpPr>
            <a:spLocks noGrp="1"/>
          </p:cNvSpPr>
          <p:nvPr>
            <p:ph idx="1"/>
          </p:nvPr>
        </p:nvSpPr>
        <p:spPr/>
        <p:txBody>
          <a:bodyPr>
            <a:noAutofit/>
          </a:bodyPr>
          <a:lstStyle/>
          <a:p>
            <a:r>
              <a:rPr lang="es-MX" sz="2400" dirty="0"/>
              <a:t>La </a:t>
            </a:r>
            <a:r>
              <a:rPr lang="es-MX" sz="2400" dirty="0">
                <a:effectLst>
                  <a:outerShdw blurRad="38100" dist="38100" dir="2700000" algn="tl">
                    <a:srgbClr val="000000">
                      <a:alpha val="43137"/>
                    </a:srgbClr>
                  </a:outerShdw>
                </a:effectLst>
              </a:rPr>
              <a:t>población</a:t>
            </a:r>
            <a:r>
              <a:rPr lang="es-MX" sz="2400" dirty="0"/>
              <a:t> en un estudio estadístico es todo el grupo de personas sobre las que queremos información.</a:t>
            </a:r>
          </a:p>
          <a:p>
            <a:r>
              <a:rPr lang="es-MX" sz="2400" dirty="0"/>
              <a:t>Una </a:t>
            </a:r>
            <a:r>
              <a:rPr lang="es-MX" sz="2400" b="1" dirty="0">
                <a:effectLst>
                  <a:outerShdw blurRad="38100" dist="38100" dir="2700000" algn="tl">
                    <a:srgbClr val="000000">
                      <a:alpha val="43137"/>
                    </a:srgbClr>
                  </a:outerShdw>
                </a:effectLst>
              </a:rPr>
              <a:t>muestra</a:t>
            </a:r>
            <a:r>
              <a:rPr lang="es-MX" sz="2400" dirty="0"/>
              <a:t> es una parte de la población de la que en realidad nos recogemos información. </a:t>
            </a:r>
          </a:p>
          <a:p>
            <a:r>
              <a:rPr lang="es-MX" sz="2400" dirty="0"/>
              <a:t>Se utiliza una muestra para sacar conclusiones sobre toda la población.</a:t>
            </a:r>
          </a:p>
          <a:p>
            <a:r>
              <a:rPr lang="es-MX" sz="2400" dirty="0"/>
              <a:t>Un </a:t>
            </a:r>
            <a:r>
              <a:rPr lang="es-MX" sz="2400" b="1" dirty="0">
                <a:effectLst>
                  <a:outerShdw blurRad="38100" dist="38100" dir="2700000" algn="tl">
                    <a:srgbClr val="000000">
                      <a:alpha val="43137"/>
                    </a:srgbClr>
                  </a:outerShdw>
                </a:effectLst>
              </a:rPr>
              <a:t>diseño de muestreo </a:t>
            </a:r>
            <a:r>
              <a:rPr lang="es-MX" sz="2400" dirty="0"/>
              <a:t>describe exactamente cómo elegir una muestra de la población.</a:t>
            </a:r>
          </a:p>
        </p:txBody>
      </p:sp>
    </p:spTree>
    <p:extLst>
      <p:ext uri="{BB962C8B-B14F-4D97-AF65-F5344CB8AC3E}">
        <p14:creationId xmlns:p14="http://schemas.microsoft.com/office/powerpoint/2010/main" val="122498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Inferencia y por qué usamos muestreo</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q"/>
            </a:pPr>
            <a:r>
              <a:rPr lang="es-MX" dirty="0"/>
              <a:t>El proceso de elaboración de conclusiones sobre una población sobre la base de datos de la muestra se llama </a:t>
            </a:r>
            <a:r>
              <a:rPr lang="es-MX" b="1" dirty="0">
                <a:effectLst>
                  <a:outerShdw blurRad="38100" dist="38100" dir="2700000" algn="tl">
                    <a:srgbClr val="000000">
                      <a:alpha val="43137"/>
                    </a:srgbClr>
                  </a:outerShdw>
                </a:effectLst>
              </a:rPr>
              <a:t>inferencia</a:t>
            </a:r>
            <a:r>
              <a:rPr lang="es-MX" dirty="0"/>
              <a:t>, porque inferimos información sobre la población de lo que sabemos acerca de la muestra.</a:t>
            </a:r>
          </a:p>
          <a:p>
            <a:pPr>
              <a:buFont typeface="Wingdings" panose="05000000000000000000" pitchFamily="2" charset="2"/>
              <a:buChar char="q"/>
            </a:pPr>
            <a:r>
              <a:rPr lang="es-MX" dirty="0"/>
              <a:t>Usamos el muestreo aleatorio para</a:t>
            </a:r>
          </a:p>
          <a:p>
            <a:pPr lvl="1">
              <a:buFont typeface="Wingdings" panose="05000000000000000000" pitchFamily="2" charset="2"/>
              <a:buChar char="q"/>
            </a:pPr>
            <a:r>
              <a:rPr lang="es-MX" sz="2000" dirty="0"/>
              <a:t>Eliminar el </a:t>
            </a:r>
            <a:r>
              <a:rPr lang="es-MX" sz="2000" dirty="0">
                <a:effectLst>
                  <a:outerShdw blurRad="38100" dist="38100" dir="2700000" algn="tl">
                    <a:srgbClr val="000000">
                      <a:alpha val="43137"/>
                    </a:srgbClr>
                  </a:outerShdw>
                </a:effectLst>
              </a:rPr>
              <a:t>sesgo de selección</a:t>
            </a:r>
          </a:p>
          <a:p>
            <a:pPr lvl="2">
              <a:buFont typeface="Wingdings" panose="05000000000000000000" pitchFamily="2" charset="2"/>
              <a:buChar char="ü"/>
            </a:pPr>
            <a:r>
              <a:rPr lang="es-MX" sz="2000" dirty="0"/>
              <a:t>Muestreo por conveniencia o muestras de respuesta voluntarias son engañosos debido a que estos métodos de elección de una muestra están sesgados. </a:t>
            </a:r>
          </a:p>
          <a:p>
            <a:pPr lvl="1">
              <a:buFont typeface="Wingdings" panose="05000000000000000000" pitchFamily="2" charset="2"/>
              <a:buChar char="q"/>
            </a:pPr>
            <a:r>
              <a:rPr lang="es-MX" sz="2000" dirty="0"/>
              <a:t>Para aplicar las </a:t>
            </a:r>
            <a:r>
              <a:rPr lang="es-MX" sz="2000" u="sng" dirty="0">
                <a:effectLst>
                  <a:outerShdw blurRad="38100" dist="38100" dir="2700000" algn="tl">
                    <a:srgbClr val="000000">
                      <a:alpha val="43137"/>
                    </a:srgbClr>
                  </a:outerShdw>
                </a:effectLst>
              </a:rPr>
              <a:t>leyes de la probabilidad</a:t>
            </a:r>
            <a:r>
              <a:rPr lang="es-MX" sz="2000" dirty="0"/>
              <a:t> que permiten la inferencia confiable acerca de la población.</a:t>
            </a:r>
          </a:p>
          <a:p>
            <a:pPr lvl="2">
              <a:buFont typeface="Wingdings" panose="05000000000000000000" pitchFamily="2" charset="2"/>
              <a:buChar char="q"/>
            </a:pPr>
            <a:r>
              <a:rPr lang="es-MX" sz="1800" dirty="0"/>
              <a:t>Ley de los grandes números</a:t>
            </a:r>
          </a:p>
          <a:p>
            <a:pPr lvl="2">
              <a:buFont typeface="Wingdings" panose="05000000000000000000" pitchFamily="2" charset="2"/>
              <a:buChar char="q"/>
            </a:pPr>
            <a:r>
              <a:rPr lang="es-MX" sz="1800" dirty="0"/>
              <a:t>Teorema del Límite Central</a:t>
            </a:r>
          </a:p>
        </p:txBody>
      </p:sp>
    </p:spTree>
    <p:extLst>
      <p:ext uri="{BB962C8B-B14F-4D97-AF65-F5344CB8AC3E}">
        <p14:creationId xmlns:p14="http://schemas.microsoft.com/office/powerpoint/2010/main" val="1248033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8833C-3AAC-9B44-BD99-AA564A12D374}"/>
              </a:ext>
            </a:extLst>
          </p:cNvPr>
          <p:cNvSpPr>
            <a:spLocks noGrp="1"/>
          </p:cNvSpPr>
          <p:nvPr>
            <p:ph type="title"/>
          </p:nvPr>
        </p:nvSpPr>
        <p:spPr/>
        <p:txBody>
          <a:bodyPr/>
          <a:lstStyle/>
          <a:p>
            <a:r>
              <a:rPr lang="es-MX" dirty="0"/>
              <a:t>Convención</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6498E822-EC1D-7143-A16B-CF4AAB00445F}"/>
                  </a:ext>
                </a:extLst>
              </p:cNvPr>
              <p:cNvSpPr>
                <a:spLocks noGrp="1"/>
              </p:cNvSpPr>
              <p:nvPr>
                <p:ph idx="1"/>
              </p:nvPr>
            </p:nvSpPr>
            <p:spPr/>
            <p:txBody>
              <a:bodyPr>
                <a:normAutofit/>
              </a:bodyPr>
              <a:lstStyle/>
              <a:p>
                <a14:m>
                  <m:oMath xmlns:m="http://schemas.openxmlformats.org/officeDocument/2006/math">
                    <m:r>
                      <a:rPr lang="es-MX" sz="3200" i="1">
                        <a:latin typeface="Cambria Math" panose="02040503050406030204" pitchFamily="18" charset="0"/>
                        <a:ea typeface="Cambria Math" panose="02040503050406030204" pitchFamily="18" charset="0"/>
                      </a:rPr>
                      <m:t>𝜃</m:t>
                    </m:r>
                  </m:oMath>
                </a14:m>
                <a:r>
                  <a:rPr lang="es-MX" sz="3200" dirty="0"/>
                  <a:t> es un parámetro</a:t>
                </a:r>
              </a:p>
              <a:p>
                <a14:m>
                  <m:oMath xmlns:m="http://schemas.openxmlformats.org/officeDocument/2006/math">
                    <m:acc>
                      <m:accPr>
                        <m:chr m:val="̂"/>
                        <m:ctrlPr>
                          <a:rPr lang="es-MX" sz="3200" i="1">
                            <a:latin typeface="Cambria Math" panose="02040503050406030204" pitchFamily="18" charset="0"/>
                            <a:ea typeface="Cambria Math" panose="02040503050406030204" pitchFamily="18" charset="0"/>
                          </a:rPr>
                        </m:ctrlPr>
                      </m:accPr>
                      <m:e>
                        <m:r>
                          <a:rPr lang="es-MX" sz="3200" i="1">
                            <a:latin typeface="Cambria Math" panose="02040503050406030204" pitchFamily="18" charset="0"/>
                            <a:ea typeface="Cambria Math" panose="02040503050406030204" pitchFamily="18" charset="0"/>
                          </a:rPr>
                          <m:t>𝜃</m:t>
                        </m:r>
                        <m:r>
                          <m:rPr>
                            <m:nor/>
                          </m:rPr>
                          <a:rPr lang="es-MX" sz="3200" dirty="0"/>
                          <m:t> </m:t>
                        </m:r>
                      </m:e>
                    </m:acc>
                  </m:oMath>
                </a14:m>
                <a:r>
                  <a:rPr lang="es-MX" sz="3200" dirty="0"/>
                  <a:t> es un estadístico o estimador</a:t>
                </a:r>
              </a:p>
              <a:p>
                <a:endParaRPr lang="es-MX" sz="3200" dirty="0"/>
              </a:p>
              <a:p>
                <a:endParaRPr lang="es-MX" sz="3200" dirty="0"/>
              </a:p>
            </p:txBody>
          </p:sp>
        </mc:Choice>
        <mc:Fallback xmlns="">
          <p:sp>
            <p:nvSpPr>
              <p:cNvPr id="3" name="Marcador de contenido 2">
                <a:extLst>
                  <a:ext uri="{FF2B5EF4-FFF2-40B4-BE49-F238E27FC236}">
                    <a16:creationId xmlns:a16="http://schemas.microsoft.com/office/drawing/2014/main" id="{6498E822-EC1D-7143-A16B-CF4AAB00445F}"/>
                  </a:ext>
                </a:extLst>
              </p:cNvPr>
              <p:cNvSpPr>
                <a:spLocks noGrp="1" noRot="1" noChangeAspect="1" noMove="1" noResize="1" noEditPoints="1" noAdjustHandles="1" noChangeArrowheads="1" noChangeShapeType="1" noTextEdit="1"/>
              </p:cNvSpPr>
              <p:nvPr>
                <p:ph idx="1"/>
              </p:nvPr>
            </p:nvSpPr>
            <p:spPr>
              <a:blipFill>
                <a:blip r:embed="rId2"/>
                <a:stretch>
                  <a:fillRect l="-921"/>
                </a:stretch>
              </a:blipFill>
            </p:spPr>
            <p:txBody>
              <a:bodyPr/>
              <a:lstStyle/>
              <a:p>
                <a:r>
                  <a:rPr lang="es-MX">
                    <a:noFill/>
                  </a:rPr>
                  <a:t> </a:t>
                </a:r>
              </a:p>
            </p:txBody>
          </p:sp>
        </mc:Fallback>
      </mc:AlternateContent>
    </p:spTree>
    <p:extLst>
      <p:ext uri="{BB962C8B-B14F-4D97-AF65-F5344CB8AC3E}">
        <p14:creationId xmlns:p14="http://schemas.microsoft.com/office/powerpoint/2010/main" val="3060845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C3296-02EF-2842-B226-102AFDBF0B55}"/>
              </a:ext>
            </a:extLst>
          </p:cNvPr>
          <p:cNvSpPr>
            <a:spLocks noGrp="1"/>
          </p:cNvSpPr>
          <p:nvPr>
            <p:ph type="title"/>
          </p:nvPr>
        </p:nvSpPr>
        <p:spPr>
          <a:xfrm>
            <a:off x="1143000" y="609600"/>
            <a:ext cx="9875520" cy="3299453"/>
          </a:xfrm>
        </p:spPr>
        <p:txBody>
          <a:bodyPr/>
          <a:lstStyle/>
          <a:p>
            <a:r>
              <a:rPr lang="es-MX" dirty="0"/>
              <a:t>Ley de los </a:t>
            </a:r>
            <a:br>
              <a:rPr lang="es-MX" dirty="0"/>
            </a:br>
            <a:r>
              <a:rPr lang="es-MX" dirty="0"/>
              <a:t>grandes </a:t>
            </a:r>
            <a:br>
              <a:rPr lang="es-MX" dirty="0"/>
            </a:br>
            <a:r>
              <a:rPr lang="es-MX" dirty="0"/>
              <a:t>números</a:t>
            </a:r>
          </a:p>
        </p:txBody>
      </p:sp>
      <p:pic>
        <p:nvPicPr>
          <p:cNvPr id="4" name="Marcador de contenido 3">
            <a:extLst>
              <a:ext uri="{FF2B5EF4-FFF2-40B4-BE49-F238E27FC236}">
                <a16:creationId xmlns:a16="http://schemas.microsoft.com/office/drawing/2014/main" id="{6E340266-948C-2A4D-9245-01D2A703BAC3}"/>
              </a:ext>
            </a:extLst>
          </p:cNvPr>
          <p:cNvPicPr>
            <a:picLocks noGrp="1" noChangeAspect="1"/>
          </p:cNvPicPr>
          <p:nvPr>
            <p:ph idx="1"/>
          </p:nvPr>
        </p:nvPicPr>
        <p:blipFill>
          <a:blip r:embed="rId2"/>
          <a:stretch>
            <a:fillRect/>
          </a:stretch>
        </p:blipFill>
        <p:spPr>
          <a:xfrm>
            <a:off x="4367808" y="793164"/>
            <a:ext cx="7584843" cy="5043920"/>
          </a:xfrm>
          <a:prstGeom prst="rect">
            <a:avLst/>
          </a:prstGeom>
        </p:spPr>
      </p:pic>
    </p:spTree>
    <p:extLst>
      <p:ext uri="{BB962C8B-B14F-4D97-AF65-F5344CB8AC3E}">
        <p14:creationId xmlns:p14="http://schemas.microsoft.com/office/powerpoint/2010/main" val="1487656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2" y="685800"/>
            <a:ext cx="9107805" cy="5120640"/>
          </a:xfrm>
          <a:prstGeom prst="rect">
            <a:avLst/>
          </a:prstGeom>
        </p:spPr>
      </p:pic>
    </p:spTree>
    <p:extLst>
      <p:ext uri="{BB962C8B-B14F-4D97-AF65-F5344CB8AC3E}">
        <p14:creationId xmlns:p14="http://schemas.microsoft.com/office/powerpoint/2010/main" val="223552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ltLang="es-MX" dirty="0"/>
              <a:t>TEOREMA DEL LIMITE CENTRAL</a:t>
            </a:r>
            <a:endParaRPr lang="es-MX" dirty="0"/>
          </a:p>
        </p:txBody>
      </p:sp>
      <p:sp>
        <p:nvSpPr>
          <p:cNvPr id="548867" name="Rectangle 3"/>
          <p:cNvSpPr>
            <a:spLocks noChangeArrowheads="1"/>
          </p:cNvSpPr>
          <p:nvPr/>
        </p:nvSpPr>
        <p:spPr bwMode="auto">
          <a:xfrm>
            <a:off x="890699" y="1605097"/>
            <a:ext cx="1048588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1" rIns="90488" bIns="44451"/>
          <a:lstStyle/>
          <a:p>
            <a:pPr algn="just" eaLnBrk="0" hangingPunct="0"/>
            <a:r>
              <a:rPr lang="en-US" altLang="es-MX" sz="2400" dirty="0">
                <a:solidFill>
                  <a:srgbClr val="33CCFF"/>
                </a:solidFill>
                <a:cs typeface="Times New Roman" panose="02020603050405020304" pitchFamily="18" charset="0"/>
              </a:rPr>
              <a:t>“</a:t>
            </a:r>
            <a:r>
              <a:rPr lang="es-CR" altLang="es-MX" sz="2400" dirty="0">
                <a:solidFill>
                  <a:schemeClr val="accent6"/>
                </a:solidFill>
                <a:latin typeface="Segoe UI Light" panose="020B0502040204020203" pitchFamily="34" charset="0"/>
                <a:cs typeface="Segoe UI Light" panose="020B0502040204020203" pitchFamily="34" charset="0"/>
              </a:rPr>
              <a:t>Si se toman sucesivas muestras (k) de tamaño n de una población que puede o no ser normal, la distribución de probabilidad de los promedio (sumas) de esas muestras, conforme n se vuelve grande, se aproxima a una distribución normal con:</a:t>
            </a:r>
          </a:p>
          <a:p>
            <a:pPr algn="just" eaLnBrk="0" hangingPunct="0">
              <a:buFontTx/>
              <a:buChar char="•"/>
            </a:pPr>
            <a:endParaRPr lang="es-CR" altLang="es-MX" sz="2400" dirty="0">
              <a:cs typeface="Times New Roman" panose="02020603050405020304" pitchFamily="18" charset="0"/>
            </a:endParaRPr>
          </a:p>
          <a:p>
            <a:pPr algn="just" eaLnBrk="0" hangingPunct="0">
              <a:buFontTx/>
              <a:buChar char="•"/>
            </a:pPr>
            <a:endParaRPr lang="es-CR" altLang="es-MX" sz="2400" dirty="0">
              <a:cs typeface="Times New Roman" panose="02020603050405020304" pitchFamily="18" charset="0"/>
            </a:endParaRPr>
          </a:p>
          <a:p>
            <a:pPr algn="just" eaLnBrk="0" hangingPunct="0">
              <a:buFontTx/>
              <a:buChar char="•"/>
            </a:pPr>
            <a:endParaRPr lang="es-CR" altLang="es-MX" sz="2400" dirty="0">
              <a:cs typeface="Times New Roman" panose="02020603050405020304" pitchFamily="18" charset="0"/>
            </a:endParaRPr>
          </a:p>
        </p:txBody>
      </p:sp>
      <p:graphicFrame>
        <p:nvGraphicFramePr>
          <p:cNvPr id="548869" name="Object 5"/>
          <p:cNvGraphicFramePr>
            <a:graphicFrameLocks noChangeAspect="1"/>
          </p:cNvGraphicFramePr>
          <p:nvPr/>
        </p:nvGraphicFramePr>
        <p:xfrm>
          <a:off x="9118711" y="2894148"/>
          <a:ext cx="2016125" cy="2860675"/>
        </p:xfrm>
        <a:graphic>
          <a:graphicData uri="http://schemas.openxmlformats.org/presentationml/2006/ole">
            <mc:AlternateContent xmlns:mc="http://schemas.openxmlformats.org/markup-compatibility/2006">
              <mc:Choice xmlns:v="urn:schemas-microsoft-com:vml" Requires="v">
                <p:oleObj spid="_x0000_s2061" name="Ecuación" r:id="rId3" imgW="698400" imgH="1218960" progId="Equation.3">
                  <p:embed/>
                </p:oleObj>
              </mc:Choice>
              <mc:Fallback>
                <p:oleObj name="Ecuación" r:id="rId3" imgW="698400" imgH="1218960" progId="Equation.3">
                  <p:embed/>
                  <p:pic>
                    <p:nvPicPr>
                      <p:cNvPr id="548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8711" y="2894148"/>
                        <a:ext cx="2016125" cy="2860675"/>
                      </a:xfrm>
                      <a:prstGeom prst="rect">
                        <a:avLst/>
                      </a:prstGeom>
                      <a:solidFill>
                        <a:schemeClr val="bg1"/>
                      </a:solidFill>
                      <a:ln>
                        <a:noFill/>
                      </a:ln>
                      <a:effectLst/>
                    </p:spPr>
                  </p:pic>
                </p:oleObj>
              </mc:Fallback>
            </mc:AlternateContent>
          </a:graphicData>
        </a:graphic>
      </p:graphicFrame>
      <p:grpSp>
        <p:nvGrpSpPr>
          <p:cNvPr id="548883" name="Group 19"/>
          <p:cNvGrpSpPr>
            <a:grpSpLocks/>
          </p:cNvGrpSpPr>
          <p:nvPr/>
        </p:nvGrpSpPr>
        <p:grpSpPr bwMode="auto">
          <a:xfrm>
            <a:off x="4294299" y="3183072"/>
            <a:ext cx="3529013" cy="2217739"/>
            <a:chOff x="748" y="2342"/>
            <a:chExt cx="2223" cy="1397"/>
          </a:xfrm>
        </p:grpSpPr>
        <p:sp>
          <p:nvSpPr>
            <p:cNvPr id="548870" name="Line 6"/>
            <p:cNvSpPr>
              <a:spLocks noChangeShapeType="1"/>
            </p:cNvSpPr>
            <p:nvPr/>
          </p:nvSpPr>
          <p:spPr bwMode="auto">
            <a:xfrm>
              <a:off x="748" y="3430"/>
              <a:ext cx="222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548871" name="Freeform 7"/>
            <p:cNvSpPr>
              <a:spLocks/>
            </p:cNvSpPr>
            <p:nvPr/>
          </p:nvSpPr>
          <p:spPr bwMode="auto">
            <a:xfrm>
              <a:off x="793" y="2471"/>
              <a:ext cx="2132" cy="823"/>
            </a:xfrm>
            <a:custGeom>
              <a:avLst/>
              <a:gdLst>
                <a:gd name="T0" fmla="*/ 0 w 2087"/>
                <a:gd name="T1" fmla="*/ 823 h 823"/>
                <a:gd name="T2" fmla="*/ 590 w 2087"/>
                <a:gd name="T3" fmla="*/ 506 h 823"/>
                <a:gd name="T4" fmla="*/ 1044 w 2087"/>
                <a:gd name="T5" fmla="*/ 7 h 823"/>
                <a:gd name="T6" fmla="*/ 1543 w 2087"/>
                <a:gd name="T7" fmla="*/ 551 h 823"/>
                <a:gd name="T8" fmla="*/ 2087 w 2087"/>
                <a:gd name="T9" fmla="*/ 823 h 823"/>
              </a:gdLst>
              <a:ahLst/>
              <a:cxnLst>
                <a:cxn ang="0">
                  <a:pos x="T0" y="T1"/>
                </a:cxn>
                <a:cxn ang="0">
                  <a:pos x="T2" y="T3"/>
                </a:cxn>
                <a:cxn ang="0">
                  <a:pos x="T4" y="T5"/>
                </a:cxn>
                <a:cxn ang="0">
                  <a:pos x="T6" y="T7"/>
                </a:cxn>
                <a:cxn ang="0">
                  <a:pos x="T8" y="T9"/>
                </a:cxn>
              </a:cxnLst>
              <a:rect l="0" t="0" r="r" b="b"/>
              <a:pathLst>
                <a:path w="2087" h="823">
                  <a:moveTo>
                    <a:pt x="0" y="823"/>
                  </a:moveTo>
                  <a:cubicBezTo>
                    <a:pt x="208" y="732"/>
                    <a:pt x="416" y="642"/>
                    <a:pt x="590" y="506"/>
                  </a:cubicBezTo>
                  <a:cubicBezTo>
                    <a:pt x="764" y="370"/>
                    <a:pt x="885" y="0"/>
                    <a:pt x="1044" y="7"/>
                  </a:cubicBezTo>
                  <a:cubicBezTo>
                    <a:pt x="1203" y="14"/>
                    <a:pt x="1369" y="415"/>
                    <a:pt x="1543" y="551"/>
                  </a:cubicBezTo>
                  <a:cubicBezTo>
                    <a:pt x="1717" y="687"/>
                    <a:pt x="1996" y="778"/>
                    <a:pt x="2087" y="82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548872" name="Freeform 8"/>
            <p:cNvSpPr>
              <a:spLocks/>
            </p:cNvSpPr>
            <p:nvPr/>
          </p:nvSpPr>
          <p:spPr bwMode="auto">
            <a:xfrm>
              <a:off x="1429" y="2478"/>
              <a:ext cx="862" cy="816"/>
            </a:xfrm>
            <a:custGeom>
              <a:avLst/>
              <a:gdLst>
                <a:gd name="T0" fmla="*/ 0 w 2087"/>
                <a:gd name="T1" fmla="*/ 823 h 823"/>
                <a:gd name="T2" fmla="*/ 590 w 2087"/>
                <a:gd name="T3" fmla="*/ 506 h 823"/>
                <a:gd name="T4" fmla="*/ 1044 w 2087"/>
                <a:gd name="T5" fmla="*/ 7 h 823"/>
                <a:gd name="T6" fmla="*/ 1543 w 2087"/>
                <a:gd name="T7" fmla="*/ 551 h 823"/>
                <a:gd name="T8" fmla="*/ 2087 w 2087"/>
                <a:gd name="T9" fmla="*/ 823 h 823"/>
              </a:gdLst>
              <a:ahLst/>
              <a:cxnLst>
                <a:cxn ang="0">
                  <a:pos x="T0" y="T1"/>
                </a:cxn>
                <a:cxn ang="0">
                  <a:pos x="T2" y="T3"/>
                </a:cxn>
                <a:cxn ang="0">
                  <a:pos x="T4" y="T5"/>
                </a:cxn>
                <a:cxn ang="0">
                  <a:pos x="T6" y="T7"/>
                </a:cxn>
                <a:cxn ang="0">
                  <a:pos x="T8" y="T9"/>
                </a:cxn>
              </a:cxnLst>
              <a:rect l="0" t="0" r="r" b="b"/>
              <a:pathLst>
                <a:path w="2087" h="823">
                  <a:moveTo>
                    <a:pt x="0" y="823"/>
                  </a:moveTo>
                  <a:cubicBezTo>
                    <a:pt x="208" y="732"/>
                    <a:pt x="416" y="642"/>
                    <a:pt x="590" y="506"/>
                  </a:cubicBezTo>
                  <a:cubicBezTo>
                    <a:pt x="764" y="370"/>
                    <a:pt x="885" y="0"/>
                    <a:pt x="1044" y="7"/>
                  </a:cubicBezTo>
                  <a:cubicBezTo>
                    <a:pt x="1203" y="14"/>
                    <a:pt x="1369" y="415"/>
                    <a:pt x="1543" y="551"/>
                  </a:cubicBezTo>
                  <a:cubicBezTo>
                    <a:pt x="1717" y="687"/>
                    <a:pt x="1996" y="778"/>
                    <a:pt x="2087" y="82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548873" name="Line 9"/>
            <p:cNvSpPr>
              <a:spLocks noChangeShapeType="1"/>
            </p:cNvSpPr>
            <p:nvPr/>
          </p:nvSpPr>
          <p:spPr bwMode="auto">
            <a:xfrm>
              <a:off x="1837" y="2342"/>
              <a:ext cx="0" cy="1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graphicFrame>
          <p:nvGraphicFramePr>
            <p:cNvPr id="548875" name="Object 11"/>
            <p:cNvGraphicFramePr>
              <a:graphicFrameLocks noChangeAspect="1"/>
            </p:cNvGraphicFramePr>
            <p:nvPr/>
          </p:nvGraphicFramePr>
          <p:xfrm>
            <a:off x="1610" y="3475"/>
            <a:ext cx="499" cy="264"/>
          </p:xfrm>
          <a:graphic>
            <a:graphicData uri="http://schemas.openxmlformats.org/presentationml/2006/ole">
              <mc:AlternateContent xmlns:mc="http://schemas.openxmlformats.org/markup-compatibility/2006">
                <mc:Choice xmlns:v="urn:schemas-microsoft-com:vml" Requires="v">
                  <p:oleObj spid="_x0000_s2062" name="Equation" r:id="rId5" imgW="457200" imgH="241200" progId="Equation.3">
                    <p:embed/>
                  </p:oleObj>
                </mc:Choice>
                <mc:Fallback>
                  <p:oleObj name="Equation" r:id="rId5" imgW="457200" imgH="241200" progId="Equation.3">
                    <p:embed/>
                    <p:pic>
                      <p:nvPicPr>
                        <p:cNvPr id="54887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0" y="3475"/>
                          <a:ext cx="499" cy="264"/>
                        </a:xfrm>
                        <a:prstGeom prst="rect">
                          <a:avLst/>
                        </a:prstGeom>
                        <a:solidFill>
                          <a:schemeClr val="bg1"/>
                        </a:solidFill>
                        <a:ln>
                          <a:noFill/>
                        </a:ln>
                        <a:effectLst/>
                      </p:spPr>
                    </p:pic>
                  </p:oleObj>
                </mc:Fallback>
              </mc:AlternateContent>
            </a:graphicData>
          </a:graphic>
        </p:graphicFrame>
        <p:graphicFrame>
          <p:nvGraphicFramePr>
            <p:cNvPr id="548879" name="Object 15"/>
            <p:cNvGraphicFramePr>
              <a:graphicFrameLocks noChangeAspect="1"/>
            </p:cNvGraphicFramePr>
            <p:nvPr/>
          </p:nvGraphicFramePr>
          <p:xfrm>
            <a:off x="2562" y="2886"/>
            <a:ext cx="229" cy="210"/>
          </p:xfrm>
          <a:graphic>
            <a:graphicData uri="http://schemas.openxmlformats.org/presentationml/2006/ole">
              <mc:AlternateContent xmlns:mc="http://schemas.openxmlformats.org/markup-compatibility/2006">
                <mc:Choice xmlns:v="urn:schemas-microsoft-com:vml" Requires="v">
                  <p:oleObj spid="_x0000_s2063" name="Equation" r:id="rId7" imgW="152280" imgH="139680" progId="Equation.3">
                    <p:embed/>
                  </p:oleObj>
                </mc:Choice>
                <mc:Fallback>
                  <p:oleObj name="Equation" r:id="rId7" imgW="152280" imgH="139680" progId="Equation.3">
                    <p:embed/>
                    <p:pic>
                      <p:nvPicPr>
                        <p:cNvPr id="548879"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2" y="2886"/>
                          <a:ext cx="229" cy="210"/>
                        </a:xfrm>
                        <a:prstGeom prst="rect">
                          <a:avLst/>
                        </a:prstGeom>
                        <a:solidFill>
                          <a:schemeClr val="bg1"/>
                        </a:solidFill>
                        <a:ln>
                          <a:noFill/>
                        </a:ln>
                        <a:effectLst/>
                      </p:spPr>
                    </p:pic>
                  </p:oleObj>
                </mc:Fallback>
              </mc:AlternateContent>
            </a:graphicData>
          </a:graphic>
        </p:graphicFrame>
        <p:graphicFrame>
          <p:nvGraphicFramePr>
            <p:cNvPr id="548880" name="Object 16"/>
            <p:cNvGraphicFramePr>
              <a:graphicFrameLocks noChangeAspect="1"/>
            </p:cNvGraphicFramePr>
            <p:nvPr/>
          </p:nvGraphicFramePr>
          <p:xfrm>
            <a:off x="1020" y="2614"/>
            <a:ext cx="275" cy="348"/>
          </p:xfrm>
          <a:graphic>
            <a:graphicData uri="http://schemas.openxmlformats.org/presentationml/2006/ole">
              <mc:AlternateContent xmlns:mc="http://schemas.openxmlformats.org/markup-compatibility/2006">
                <mc:Choice xmlns:v="urn:schemas-microsoft-com:vml" Requires="v">
                  <p:oleObj spid="_x0000_s2064" name="Equation" r:id="rId9" imgW="190440" imgH="241200" progId="Equation.3">
                    <p:embed/>
                  </p:oleObj>
                </mc:Choice>
                <mc:Fallback>
                  <p:oleObj name="Equation" r:id="rId9" imgW="190440" imgH="241200" progId="Equation.3">
                    <p:embed/>
                    <p:pic>
                      <p:nvPicPr>
                        <p:cNvPr id="54888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0" y="2614"/>
                          <a:ext cx="275" cy="348"/>
                        </a:xfrm>
                        <a:prstGeom prst="rect">
                          <a:avLst/>
                        </a:prstGeom>
                        <a:solidFill>
                          <a:schemeClr val="bg1"/>
                        </a:solidFill>
                        <a:ln>
                          <a:noFill/>
                        </a:ln>
                        <a:effectLst/>
                      </p:spPr>
                    </p:pic>
                  </p:oleObj>
                </mc:Fallback>
              </mc:AlternateContent>
            </a:graphicData>
          </a:graphic>
        </p:graphicFrame>
        <p:sp>
          <p:nvSpPr>
            <p:cNvPr id="548881" name="Line 17"/>
            <p:cNvSpPr>
              <a:spLocks noChangeShapeType="1"/>
            </p:cNvSpPr>
            <p:nvPr/>
          </p:nvSpPr>
          <p:spPr bwMode="auto">
            <a:xfrm>
              <a:off x="1292" y="2750"/>
              <a:ext cx="318"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sp>
          <p:nvSpPr>
            <p:cNvPr id="548882" name="Line 18"/>
            <p:cNvSpPr>
              <a:spLocks noChangeShapeType="1"/>
            </p:cNvSpPr>
            <p:nvPr/>
          </p:nvSpPr>
          <p:spPr bwMode="auto">
            <a:xfrm flipH="1">
              <a:off x="2381" y="2976"/>
              <a:ext cx="136" cy="4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MX"/>
            </a:p>
          </p:txBody>
        </p:sp>
      </p:grpSp>
    </p:spTree>
    <p:extLst>
      <p:ext uri="{BB962C8B-B14F-4D97-AF65-F5344CB8AC3E}">
        <p14:creationId xmlns:p14="http://schemas.microsoft.com/office/powerpoint/2010/main" val="313797378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es-MX" dirty="0"/>
              <a:t>TIPOS DE INFERENCIA</a:t>
            </a:r>
          </a:p>
        </p:txBody>
      </p:sp>
      <mc:AlternateContent xmlns:mc="http://schemas.openxmlformats.org/markup-compatibility/2006">
        <mc:Choice xmlns:a14="http://schemas.microsoft.com/office/drawing/2010/main" Requires="a14">
          <p:sp>
            <p:nvSpPr>
              <p:cNvPr id="160771" name="Rectangle 3"/>
              <p:cNvSpPr>
                <a:spLocks noGrp="1" noChangeArrowheads="1"/>
              </p:cNvSpPr>
              <p:nvPr>
                <p:ph idx="1"/>
              </p:nvPr>
            </p:nvSpPr>
            <p:spPr/>
            <p:txBody>
              <a:bodyPr>
                <a:normAutofit fontScale="92500"/>
              </a:bodyPr>
              <a:lstStyle/>
              <a:p>
                <a:r>
                  <a:rPr lang="es-MX" altLang="es-MX" sz="2400" dirty="0">
                    <a:effectLst>
                      <a:outerShdw blurRad="38100" dist="38100" dir="2700000" algn="tl">
                        <a:srgbClr val="000000">
                          <a:alpha val="43137"/>
                        </a:srgbClr>
                      </a:outerShdw>
                    </a:effectLst>
                  </a:rPr>
                  <a:t>Estimación:</a:t>
                </a:r>
              </a:p>
              <a:p>
                <a:r>
                  <a:rPr lang="es-MX" altLang="es-MX" sz="2400" dirty="0"/>
                  <a:t>Estimar o predecir el valor del parámetro</a:t>
                </a:r>
              </a:p>
              <a:p>
                <a:r>
                  <a:rPr lang="es-MX" altLang="es-MX" sz="2400" dirty="0"/>
                  <a:t>  "¿Cuál es (son) los valores más probables de </a:t>
                </a:r>
                <a14:m>
                  <m:oMath xmlns:m="http://schemas.openxmlformats.org/officeDocument/2006/math">
                    <m:r>
                      <a:rPr lang="es-MX" altLang="es-MX" sz="2400" i="1" dirty="0">
                        <a:latin typeface="Cambria Math" panose="02040503050406030204" pitchFamily="18" charset="0"/>
                        <a:ea typeface="Cambria Math" panose="02040503050406030204" pitchFamily="18" charset="0"/>
                      </a:rPr>
                      <m:t>𝜇</m:t>
                    </m:r>
                  </m:oMath>
                </a14:m>
                <a:r>
                  <a:rPr lang="es-MX" altLang="es-MX" sz="2400" dirty="0"/>
                  <a:t> o p?"</a:t>
                </a:r>
              </a:p>
              <a:p>
                <a:r>
                  <a:rPr lang="es-MX" altLang="es-MX" sz="2400" dirty="0">
                    <a:effectLst>
                      <a:outerShdw blurRad="38100" dist="38100" dir="2700000" algn="tl">
                        <a:srgbClr val="000000">
                          <a:alpha val="43137"/>
                        </a:srgbClr>
                      </a:outerShdw>
                    </a:effectLst>
                  </a:rPr>
                  <a:t>Prueba de hipótesis:</a:t>
                </a:r>
              </a:p>
              <a:p>
                <a:r>
                  <a:rPr lang="es-MX" altLang="es-MX" sz="2400" dirty="0"/>
                  <a:t>Decidir sobre el valor de un parámetro basado en una idea preconcebida.</a:t>
                </a:r>
              </a:p>
              <a:p>
                <a:r>
                  <a:rPr lang="es-MX" altLang="es-MX" sz="2400" dirty="0"/>
                  <a:t>"¿Acaso la muestra proviene de una población con </a:t>
                </a:r>
                <a14:m>
                  <m:oMath xmlns:m="http://schemas.openxmlformats.org/officeDocument/2006/math">
                    <m:r>
                      <a:rPr lang="es-MX" altLang="es-MX" sz="2400" i="1" dirty="0">
                        <a:latin typeface="Cambria Math" panose="02040503050406030204" pitchFamily="18" charset="0"/>
                        <a:ea typeface="Cambria Math" panose="02040503050406030204" pitchFamily="18" charset="0"/>
                      </a:rPr>
                      <m:t>𝜇</m:t>
                    </m:r>
                    <m:r>
                      <a:rPr lang="es-MX" altLang="es-MX" sz="2400" i="1" dirty="0">
                        <a:latin typeface="Cambria Math" panose="02040503050406030204" pitchFamily="18" charset="0"/>
                        <a:ea typeface="Cambria Math" panose="02040503050406030204" pitchFamily="18" charset="0"/>
                      </a:rPr>
                      <m:t> </m:t>
                    </m:r>
                  </m:oMath>
                </a14:m>
                <a:r>
                  <a:rPr lang="es-MX" altLang="es-MX" sz="2400" dirty="0"/>
                  <a:t>= 5 ó p = 0.2?”</a:t>
                </a:r>
              </a:p>
              <a:p>
                <a:r>
                  <a:rPr lang="es-MX" altLang="es-MX" sz="2400" dirty="0">
                    <a:effectLst>
                      <a:outerShdw blurRad="38100" dist="38100" dir="2700000" algn="tl">
                        <a:srgbClr val="000000">
                          <a:alpha val="43137"/>
                        </a:srgbClr>
                      </a:outerShdw>
                    </a:effectLst>
                  </a:rPr>
                  <a:t>Modelos estadísticos – que también son pruebas estadísticas</a:t>
                </a:r>
                <a:endParaRPr lang="en-US" altLang="es-MX" sz="2400" dirty="0">
                  <a:effectLst>
                    <a:outerShdw blurRad="38100" dist="38100" dir="2700000" algn="tl">
                      <a:srgbClr val="000000">
                        <a:alpha val="43137"/>
                      </a:srgbClr>
                    </a:outerShdw>
                  </a:effectLst>
                </a:endParaRPr>
              </a:p>
            </p:txBody>
          </p:sp>
        </mc:Choice>
        <mc:Fallback>
          <p:sp>
            <p:nvSpPr>
              <p:cNvPr id="160771" name="Rectangle 3"/>
              <p:cNvSpPr>
                <a:spLocks noGrp="1" noRot="1" noChangeAspect="1" noMove="1" noResize="1" noEditPoints="1" noAdjustHandles="1" noChangeArrowheads="1" noChangeShapeType="1" noTextEdit="1"/>
              </p:cNvSpPr>
              <p:nvPr>
                <p:ph idx="1"/>
              </p:nvPr>
            </p:nvSpPr>
            <p:spPr>
              <a:blipFill>
                <a:blip r:embed="rId2"/>
                <a:stretch>
                  <a:fillRect l="-756" t="-1068" b="-356"/>
                </a:stretch>
              </a:blipFill>
            </p:spPr>
            <p:txBody>
              <a:bodyPr/>
              <a:lstStyle/>
              <a:p>
                <a:r>
                  <a:rPr lang="es-MX">
                    <a:noFill/>
                  </a:rPr>
                  <a:t> </a:t>
                </a:r>
              </a:p>
            </p:txBody>
          </p:sp>
        </mc:Fallback>
      </mc:AlternateContent>
    </p:spTree>
    <p:extLst>
      <p:ext uri="{BB962C8B-B14F-4D97-AF65-F5344CB8AC3E}">
        <p14:creationId xmlns:p14="http://schemas.microsoft.com/office/powerpoint/2010/main" val="725312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s-MX" dirty="0" err="1"/>
              <a:t>Tipos</a:t>
            </a:r>
            <a:r>
              <a:rPr lang="en-US" altLang="es-MX" dirty="0"/>
              <a:t> de </a:t>
            </a:r>
            <a:r>
              <a:rPr lang="en-US" altLang="es-MX" dirty="0" err="1"/>
              <a:t>inferencia</a:t>
            </a:r>
            <a:endParaRPr lang="en-US" altLang="es-MX" dirty="0"/>
          </a:p>
        </p:txBody>
      </p:sp>
      <p:sp>
        <p:nvSpPr>
          <p:cNvPr id="195587" name="Rectangle 3"/>
          <p:cNvSpPr>
            <a:spLocks noGrp="1" noChangeArrowheads="1"/>
          </p:cNvSpPr>
          <p:nvPr>
            <p:ph idx="1"/>
          </p:nvPr>
        </p:nvSpPr>
        <p:spPr/>
        <p:txBody>
          <a:bodyPr>
            <a:normAutofit/>
          </a:bodyPr>
          <a:lstStyle/>
          <a:p>
            <a:r>
              <a:rPr lang="es-MX" altLang="es-MX" sz="2400" dirty="0"/>
              <a:t>Sea que se está estimando parámetros o probando hipótesis, los métodos estadísticos son importantes porque proporcionan:</a:t>
            </a:r>
          </a:p>
          <a:p>
            <a:endParaRPr lang="es-MX" altLang="es-MX" sz="2400" dirty="0"/>
          </a:p>
          <a:p>
            <a:pPr>
              <a:buFont typeface="Wingdings" panose="05000000000000000000" pitchFamily="2" charset="2"/>
              <a:buChar char="Ø"/>
            </a:pPr>
            <a:r>
              <a:rPr lang="es-MX" altLang="es-MX" sz="2400" dirty="0"/>
              <a:t>Los métodos para hacer la inferencia</a:t>
            </a:r>
          </a:p>
          <a:p>
            <a:pPr>
              <a:buFont typeface="Wingdings" panose="05000000000000000000" pitchFamily="2" charset="2"/>
              <a:buChar char="Ø"/>
            </a:pPr>
            <a:r>
              <a:rPr lang="es-MX" altLang="es-MX" sz="2400" dirty="0"/>
              <a:t>Una medida numérica de la bondad o </a:t>
            </a:r>
            <a:r>
              <a:rPr lang="es-MX" altLang="es-MX" sz="2400" dirty="0">
                <a:effectLst>
                  <a:outerShdw blurRad="38100" dist="38100" dir="2700000" algn="tl">
                    <a:srgbClr val="000000">
                      <a:alpha val="43137"/>
                    </a:srgbClr>
                  </a:outerShdw>
                </a:effectLst>
              </a:rPr>
              <a:t>la fiabilidad </a:t>
            </a:r>
            <a:r>
              <a:rPr lang="es-MX" altLang="es-MX" sz="2400" dirty="0"/>
              <a:t>de la inferencia</a:t>
            </a:r>
            <a:endParaRPr lang="en-US" altLang="es-MX" sz="2400" dirty="0"/>
          </a:p>
        </p:txBody>
      </p:sp>
    </p:spTree>
    <p:extLst>
      <p:ext uri="{BB962C8B-B14F-4D97-AF65-F5344CB8AC3E}">
        <p14:creationId xmlns:p14="http://schemas.microsoft.com/office/powerpoint/2010/main" val="39666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2D9CE-6F8D-9341-AC96-6DAE4F30F459}"/>
              </a:ext>
            </a:extLst>
          </p:cNvPr>
          <p:cNvSpPr>
            <a:spLocks noGrp="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s-MX" dirty="0"/>
          </a:p>
        </p:txBody>
      </p:sp>
      <p:sp>
        <p:nvSpPr>
          <p:cNvPr id="3" name="Marcador de contenido 2">
            <a:extLst>
              <a:ext uri="{FF2B5EF4-FFF2-40B4-BE49-F238E27FC236}">
                <a16:creationId xmlns:a16="http://schemas.microsoft.com/office/drawing/2014/main" id="{4B65686E-0A91-DF4C-BEBD-D63F007A6ED3}"/>
              </a:ext>
            </a:extLst>
          </p:cNvPr>
          <p:cNvSpPr>
            <a:spLocks noGrp="1"/>
          </p:cNvSpPr>
          <p:nvPr>
            <p:ph idx="1"/>
          </p:nvPr>
        </p:nvSpPr>
        <p:spPr/>
        <p:txBody>
          <a:bodyPr/>
          <a:lstStyle/>
          <a:p>
            <a:r>
              <a:rPr lang="es-MX" dirty="0"/>
              <a:t>Ellas son: </a:t>
            </a:r>
          </a:p>
          <a:p>
            <a:r>
              <a:rPr lang="es-MX" b="1" dirty="0"/>
              <a:t>1) Insesgabilidad </a:t>
            </a:r>
            <a:endParaRPr lang="es-MX" dirty="0"/>
          </a:p>
          <a:p>
            <a:r>
              <a:rPr lang="es-MX" b="1" dirty="0"/>
              <a:t>2) lnsesgabilidad de mínima varianza (eficiencia) </a:t>
            </a:r>
            <a:endParaRPr lang="es-MX" dirty="0"/>
          </a:p>
          <a:p>
            <a:r>
              <a:rPr lang="es-MX" b="1" dirty="0"/>
              <a:t>3) Consistencia </a:t>
            </a:r>
            <a:endParaRPr lang="es-MX" dirty="0"/>
          </a:p>
          <a:p>
            <a:r>
              <a:rPr lang="es-MX" b="1" dirty="0"/>
              <a:t>4) Distribución asintóticamente normal. </a:t>
            </a:r>
            <a:endParaRPr lang="es-MX" dirty="0"/>
          </a:p>
          <a:p>
            <a:endParaRPr lang="es-MX" dirty="0"/>
          </a:p>
        </p:txBody>
      </p:sp>
    </p:spTree>
    <p:extLst>
      <p:ext uri="{BB962C8B-B14F-4D97-AF65-F5344CB8AC3E}">
        <p14:creationId xmlns:p14="http://schemas.microsoft.com/office/powerpoint/2010/main" val="559721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7C623-3F17-FE4A-BAFB-7147665527F0}"/>
              </a:ext>
            </a:extLst>
          </p:cNvPr>
          <p:cNvSpPr>
            <a:spLocks noGrp="1"/>
          </p:cNvSpPr>
          <p:nvPr>
            <p:ph type="title"/>
          </p:nvPr>
        </p:nvSpPr>
        <p:spPr/>
        <p:txBody>
          <a:bodyPr/>
          <a:lstStyle/>
          <a:p>
            <a:r>
              <a:rPr lang="es-MX" dirty="0"/>
              <a:t>Después de la sesión 1:</a:t>
            </a:r>
            <a:br>
              <a:rPr lang="es-MX" dirty="0"/>
            </a:br>
            <a:r>
              <a:rPr lang="es-MX" dirty="0"/>
              <a:t>Repaso de los paquetes</a:t>
            </a:r>
          </a:p>
        </p:txBody>
      </p:sp>
      <p:pic>
        <p:nvPicPr>
          <p:cNvPr id="5" name="Marcador de contenido 4">
            <a:extLst>
              <a:ext uri="{FF2B5EF4-FFF2-40B4-BE49-F238E27FC236}">
                <a16:creationId xmlns:a16="http://schemas.microsoft.com/office/drawing/2014/main" id="{BB5DF715-0158-ED42-9EC2-541A1A1E12F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1300" y="2244910"/>
            <a:ext cx="2794001" cy="4170755"/>
          </a:xfrm>
        </p:spPr>
      </p:pic>
      <p:pic>
        <p:nvPicPr>
          <p:cNvPr id="1028" name="Picture 4" descr="Import and Export SPSS, Stata and SAS Files • haven">
            <a:extLst>
              <a:ext uri="{FF2B5EF4-FFF2-40B4-BE49-F238E27FC236}">
                <a16:creationId xmlns:a16="http://schemas.microsoft.com/office/drawing/2014/main" id="{F4027746-DFAD-5342-923F-9DCB7C36BB8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4681" y="2265395"/>
            <a:ext cx="1053650" cy="1224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0524EA7-3C8B-5148-94FD-21904BE15060}"/>
              </a:ext>
            </a:extLst>
          </p:cNvPr>
          <p:cNvSpPr txBox="1"/>
          <p:nvPr/>
        </p:nvSpPr>
        <p:spPr>
          <a:xfrm>
            <a:off x="2602232" y="6433726"/>
            <a:ext cx="2343807" cy="369332"/>
          </a:xfrm>
          <a:prstGeom prst="rect">
            <a:avLst/>
          </a:prstGeom>
          <a:noFill/>
        </p:spPr>
        <p:txBody>
          <a:bodyPr wrap="square" rtlCol="0">
            <a:spAutoFit/>
          </a:bodyPr>
          <a:lstStyle/>
          <a:p>
            <a:r>
              <a:rPr lang="es-MX" dirty="0"/>
              <a:t>Tidyverse</a:t>
            </a:r>
          </a:p>
        </p:txBody>
      </p:sp>
      <p:sp>
        <p:nvSpPr>
          <p:cNvPr id="7" name="Elipse 6">
            <a:extLst>
              <a:ext uri="{FF2B5EF4-FFF2-40B4-BE49-F238E27FC236}">
                <a16:creationId xmlns:a16="http://schemas.microsoft.com/office/drawing/2014/main" id="{C7BE7B3A-2A53-6347-BD00-4E67A40207EB}"/>
              </a:ext>
            </a:extLst>
          </p:cNvPr>
          <p:cNvSpPr/>
          <p:nvPr/>
        </p:nvSpPr>
        <p:spPr>
          <a:xfrm>
            <a:off x="1383032" y="2375364"/>
            <a:ext cx="1219200" cy="128226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30" name="Picture 6" descr="Read xls and xlsx files — read_excel • readxl">
            <a:extLst>
              <a:ext uri="{FF2B5EF4-FFF2-40B4-BE49-F238E27FC236}">
                <a16:creationId xmlns:a16="http://schemas.microsoft.com/office/drawing/2014/main" id="{B59D7E8E-B44F-1D44-8146-35E29492C6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41506" y="3212981"/>
            <a:ext cx="10608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9A503F-BD2A-714A-9A46-68A5CBB2E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4730" y="2205000"/>
            <a:ext cx="1056691" cy="1224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FE3B1DF-2D32-C44A-BCEE-D3177BD4C0AB}"/>
              </a:ext>
            </a:extLst>
          </p:cNvPr>
          <p:cNvSpPr txBox="1"/>
          <p:nvPr/>
        </p:nvSpPr>
        <p:spPr>
          <a:xfrm>
            <a:off x="2731285" y="2457297"/>
            <a:ext cx="1755228" cy="1200329"/>
          </a:xfrm>
          <a:prstGeom prst="rect">
            <a:avLst/>
          </a:prstGeom>
          <a:noFill/>
        </p:spPr>
        <p:txBody>
          <a:bodyPr wrap="square" rtlCol="0">
            <a:spAutoFit/>
          </a:bodyPr>
          <a:lstStyle/>
          <a:p>
            <a:r>
              <a:rPr lang="es-MX" dirty="0">
                <a:solidFill>
                  <a:schemeClr val="accent1">
                    <a:lumMod val="75000"/>
                  </a:schemeClr>
                </a:solidFill>
              </a:rPr>
              <a:t>select()</a:t>
            </a:r>
          </a:p>
          <a:p>
            <a:r>
              <a:rPr lang="es-MX" dirty="0">
                <a:solidFill>
                  <a:schemeClr val="accent1">
                    <a:lumMod val="75000"/>
                  </a:schemeClr>
                </a:solidFill>
              </a:rPr>
              <a:t>filter()</a:t>
            </a:r>
          </a:p>
          <a:p>
            <a:r>
              <a:rPr lang="es-MX" dirty="0">
                <a:solidFill>
                  <a:schemeClr val="accent1">
                    <a:lumMod val="75000"/>
                  </a:schemeClr>
                </a:solidFill>
              </a:rPr>
              <a:t>summarise()</a:t>
            </a:r>
          </a:p>
          <a:p>
            <a:endParaRPr lang="es-MX" dirty="0">
              <a:solidFill>
                <a:schemeClr val="accent1">
                  <a:lumMod val="75000"/>
                </a:schemeClr>
              </a:solidFill>
            </a:endParaRPr>
          </a:p>
        </p:txBody>
      </p:sp>
      <p:pic>
        <p:nvPicPr>
          <p:cNvPr id="1034" name="Picture 10" descr="A Forward-Pipe Operator for R • magrittr">
            <a:extLst>
              <a:ext uri="{FF2B5EF4-FFF2-40B4-BE49-F238E27FC236}">
                <a16:creationId xmlns:a16="http://schemas.microsoft.com/office/drawing/2014/main" id="{DA35E107-AD2A-A44E-A3CA-6C2D9C64B3B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686" y="5484832"/>
            <a:ext cx="1015906" cy="1172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C1BDAA8-B64B-3B46-B5E8-163213DC2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3075" y="3219724"/>
            <a:ext cx="1056693" cy="12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35D0493-C8BA-584C-973D-301592F479CB}"/>
              </a:ext>
            </a:extLst>
          </p:cNvPr>
          <p:cNvSpPr txBox="1"/>
          <p:nvPr/>
        </p:nvSpPr>
        <p:spPr>
          <a:xfrm>
            <a:off x="3049030" y="3269047"/>
            <a:ext cx="6098058" cy="369332"/>
          </a:xfrm>
          <a:prstGeom prst="rect">
            <a:avLst/>
          </a:prstGeom>
          <a:noFill/>
        </p:spPr>
        <p:txBody>
          <a:bodyPr wrap="square">
            <a:spAutoFit/>
          </a:bodyPr>
          <a:lstStyle/>
          <a:p>
            <a:endParaRPr lang="es-MX" dirty="0"/>
          </a:p>
        </p:txBody>
      </p:sp>
      <p:pic>
        <p:nvPicPr>
          <p:cNvPr id="1038" name="Picture 14" descr="Great Looking Tables: gt (v0.2) - RStudio">
            <a:extLst>
              <a:ext uri="{FF2B5EF4-FFF2-40B4-BE49-F238E27FC236}">
                <a16:creationId xmlns:a16="http://schemas.microsoft.com/office/drawing/2014/main" id="{E821014D-9AF9-E844-A107-B8F0D38E158E}"/>
              </a:ext>
            </a:extLst>
          </p:cNvPr>
          <p:cNvPicPr>
            <a:picLocks noChangeAspect="1" noChangeArrowheads="1"/>
          </p:cNvPicPr>
          <p:nvPr/>
        </p:nvPicPr>
        <p:blipFill rotWithShape="1">
          <a:blip r:embed="rId8">
            <a:clrChange>
              <a:clrFrom>
                <a:srgbClr val="F8F5E2"/>
              </a:clrFrom>
              <a:clrTo>
                <a:srgbClr val="F8F5E2">
                  <a:alpha val="0"/>
                </a:srgbClr>
              </a:clrTo>
            </a:clrChange>
            <a:extLst>
              <a:ext uri="{28A0092B-C50C-407E-A947-70E740481C1C}">
                <a14:useLocalDpi xmlns:a14="http://schemas.microsoft.com/office/drawing/2010/main" val="0"/>
              </a:ext>
            </a:extLst>
          </a:blip>
          <a:srcRect l="28916" r="27468"/>
          <a:stretch/>
        </p:blipFill>
        <p:spPr bwMode="auto">
          <a:xfrm>
            <a:off x="7166315" y="4432652"/>
            <a:ext cx="1102587"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513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n-US" altLang="es-MX" dirty="0"/>
          </a:p>
        </p:txBody>
      </p:sp>
      <p:sp>
        <p:nvSpPr>
          <p:cNvPr id="197635" name="Rectangle 3"/>
          <p:cNvSpPr>
            <a:spLocks noGrp="1" noChangeArrowheads="1"/>
          </p:cNvSpPr>
          <p:nvPr>
            <p:ph idx="1"/>
          </p:nvPr>
        </p:nvSpPr>
        <p:spPr/>
        <p:txBody>
          <a:bodyPr>
            <a:normAutofit/>
          </a:bodyPr>
          <a:lstStyle/>
          <a:p>
            <a:r>
              <a:rPr lang="es-MX" altLang="es-MX" sz="2800" dirty="0"/>
              <a:t>Dado que un estimador se calcula a partir valores de la muestra, éste varía de una muestra a otra en función de su distribución </a:t>
            </a:r>
            <a:r>
              <a:rPr lang="es-MX" altLang="es-MX" sz="2800" dirty="0" err="1"/>
              <a:t>muestral</a:t>
            </a:r>
            <a:r>
              <a:rPr lang="es-MX" altLang="es-MX" sz="2800" dirty="0"/>
              <a:t>.</a:t>
            </a:r>
          </a:p>
          <a:p>
            <a:r>
              <a:rPr lang="es-MX" altLang="es-MX" sz="2800" dirty="0">
                <a:effectLst>
                  <a:outerShdw blurRad="38100" dist="38100" dir="2700000" algn="tl">
                    <a:srgbClr val="000000">
                      <a:alpha val="43137"/>
                    </a:srgbClr>
                  </a:outerShdw>
                </a:effectLst>
              </a:rPr>
              <a:t>Un estimador es </a:t>
            </a:r>
            <a:r>
              <a:rPr lang="es-MX" altLang="es-MX" sz="2800" dirty="0" err="1">
                <a:effectLst>
                  <a:outerShdw blurRad="38100" dist="38100" dir="2700000" algn="tl">
                    <a:srgbClr val="000000">
                      <a:alpha val="43137"/>
                    </a:srgbClr>
                  </a:outerShdw>
                </a:effectLst>
              </a:rPr>
              <a:t>insesgado</a:t>
            </a:r>
            <a:r>
              <a:rPr lang="es-MX" altLang="es-MX" sz="2800" dirty="0">
                <a:effectLst>
                  <a:outerShdw blurRad="38100" dist="38100" dir="2700000" algn="tl">
                    <a:srgbClr val="000000">
                      <a:alpha val="43137"/>
                    </a:srgbClr>
                  </a:outerShdw>
                </a:effectLst>
              </a:rPr>
              <a:t> </a:t>
            </a:r>
            <a:r>
              <a:rPr lang="es-MX" altLang="es-MX" sz="2800" dirty="0"/>
              <a:t>si la media de su distribución de muestreo es igual a el parámetro de interés.</a:t>
            </a:r>
          </a:p>
          <a:p>
            <a:pPr lvl="1"/>
            <a:r>
              <a:rPr lang="es-MX" altLang="es-MX" sz="2000" dirty="0"/>
              <a:t>No sobreestimar o subestimar sistemáticamente el parámetro objetivo.</a:t>
            </a:r>
            <a:endParaRPr lang="en-US" altLang="es-MX" sz="2000" dirty="0"/>
          </a:p>
        </p:txBody>
      </p:sp>
    </p:spTree>
    <p:extLst>
      <p:ext uri="{BB962C8B-B14F-4D97-AF65-F5344CB8AC3E}">
        <p14:creationId xmlns:p14="http://schemas.microsoft.com/office/powerpoint/2010/main" val="3622846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n-US" altLang="es-MX" dirty="0"/>
          </a:p>
        </p:txBody>
      </p:sp>
      <p:sp>
        <p:nvSpPr>
          <p:cNvPr id="198659" name="Rectangle 3"/>
          <p:cNvSpPr>
            <a:spLocks noGrp="1" noChangeArrowheads="1"/>
          </p:cNvSpPr>
          <p:nvPr>
            <p:ph idx="1"/>
          </p:nvPr>
        </p:nvSpPr>
        <p:spPr/>
        <p:txBody>
          <a:bodyPr anchor="t">
            <a:normAutofit/>
          </a:bodyPr>
          <a:lstStyle/>
          <a:p>
            <a:r>
              <a:rPr lang="es-MX" altLang="es-MX" sz="2400" dirty="0"/>
              <a:t>De todos los estimadores </a:t>
            </a:r>
            <a:r>
              <a:rPr lang="es-MX" altLang="es-MX" sz="2400" dirty="0" err="1"/>
              <a:t>insesgados</a:t>
            </a:r>
            <a:r>
              <a:rPr lang="es-MX" altLang="es-MX" sz="2400" dirty="0"/>
              <a:t>, preferimos el estimador cuya distribución </a:t>
            </a:r>
            <a:r>
              <a:rPr lang="es-MX" altLang="es-MX" sz="2400" dirty="0" err="1"/>
              <a:t>muestral</a:t>
            </a:r>
            <a:r>
              <a:rPr lang="es-MX" altLang="es-MX" sz="2400" dirty="0"/>
              <a:t> tiene la dispersión o variabilidad menor.</a:t>
            </a:r>
            <a:endParaRPr lang="en-US" altLang="es-MX" sz="2400" dirty="0"/>
          </a:p>
        </p:txBody>
      </p:sp>
      <p:grpSp>
        <p:nvGrpSpPr>
          <p:cNvPr id="198667" name="Group 11"/>
          <p:cNvGrpSpPr>
            <a:grpSpLocks/>
          </p:cNvGrpSpPr>
          <p:nvPr/>
        </p:nvGrpSpPr>
        <p:grpSpPr bwMode="auto">
          <a:xfrm>
            <a:off x="1487488" y="3354707"/>
            <a:ext cx="3276600" cy="2133600"/>
            <a:chOff x="720" y="2256"/>
            <a:chExt cx="2064" cy="1344"/>
          </a:xfrm>
        </p:grpSpPr>
        <p:sp>
          <p:nvSpPr>
            <p:cNvPr id="198666" name="Rectangle 10"/>
            <p:cNvSpPr>
              <a:spLocks noChangeArrowheads="1"/>
            </p:cNvSpPr>
            <p:nvPr/>
          </p:nvSpPr>
          <p:spPr bwMode="auto">
            <a:xfrm>
              <a:off x="720" y="2256"/>
              <a:ext cx="2064" cy="1344"/>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a:p>
          </p:txBody>
        </p:sp>
        <p:pic>
          <p:nvPicPr>
            <p:cNvPr id="198664" name="Picture 8" descr="curv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 y="2352"/>
              <a:ext cx="1888" cy="1168"/>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grpSp>
        <p:nvGrpSpPr>
          <p:cNvPr id="198669" name="Group 13"/>
          <p:cNvGrpSpPr>
            <a:grpSpLocks/>
          </p:cNvGrpSpPr>
          <p:nvPr/>
        </p:nvGrpSpPr>
        <p:grpSpPr bwMode="auto">
          <a:xfrm>
            <a:off x="7152117" y="3307247"/>
            <a:ext cx="3200400" cy="2362200"/>
            <a:chOff x="3120" y="2160"/>
            <a:chExt cx="2016" cy="1488"/>
          </a:xfrm>
        </p:grpSpPr>
        <p:sp>
          <p:nvSpPr>
            <p:cNvPr id="198668" name="Rectangle 12"/>
            <p:cNvSpPr>
              <a:spLocks noChangeArrowheads="1"/>
            </p:cNvSpPr>
            <p:nvPr/>
          </p:nvSpPr>
          <p:spPr bwMode="auto">
            <a:xfrm>
              <a:off x="3120" y="2160"/>
              <a:ext cx="2016" cy="1488"/>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a:p>
          </p:txBody>
        </p:sp>
        <p:pic>
          <p:nvPicPr>
            <p:cNvPr id="198665" name="Picture 9" descr="curv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 y="2208"/>
              <a:ext cx="1904" cy="1363"/>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220051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72D9CE-6F8D-9341-AC96-6DAE4F30F459}"/>
              </a:ext>
            </a:extLst>
          </p:cNvPr>
          <p:cNvSpPr>
            <a:spLocks noGrp="1"/>
          </p:cNvSpPr>
          <p:nvPr>
            <p:ph type="title"/>
          </p:nvPr>
        </p:nvSpPr>
        <p:spPr/>
        <p:txBody>
          <a:bodyPr/>
          <a:lstStyle/>
          <a:p>
            <a:r>
              <a:rPr lang="en-US" altLang="es-MX" dirty="0" err="1"/>
              <a:t>Propiedades</a:t>
            </a:r>
            <a:r>
              <a:rPr lang="en-US" altLang="es-MX" dirty="0"/>
              <a:t> de </a:t>
            </a:r>
            <a:r>
              <a:rPr lang="en-US" altLang="es-MX" dirty="0" err="1"/>
              <a:t>los</a:t>
            </a:r>
            <a:r>
              <a:rPr lang="en-US" altLang="es-MX" dirty="0"/>
              <a:t> </a:t>
            </a:r>
            <a:r>
              <a:rPr lang="en-US" altLang="es-MX" dirty="0" err="1"/>
              <a:t>estimadores</a:t>
            </a:r>
            <a:r>
              <a:rPr lang="en-US" altLang="es-MX" dirty="0"/>
              <a:t> </a:t>
            </a:r>
            <a:r>
              <a:rPr lang="en-US" altLang="es-MX" dirty="0" err="1"/>
              <a:t>puntuales</a:t>
            </a:r>
            <a:endParaRPr lang="es-MX" dirty="0"/>
          </a:p>
        </p:txBody>
      </p:sp>
      <p:sp>
        <p:nvSpPr>
          <p:cNvPr id="3" name="Marcador de contenido 2">
            <a:extLst>
              <a:ext uri="{FF2B5EF4-FFF2-40B4-BE49-F238E27FC236}">
                <a16:creationId xmlns:a16="http://schemas.microsoft.com/office/drawing/2014/main" id="{4B65686E-0A91-DF4C-BEBD-D63F007A6ED3}"/>
              </a:ext>
            </a:extLst>
          </p:cNvPr>
          <p:cNvSpPr>
            <a:spLocks noGrp="1"/>
          </p:cNvSpPr>
          <p:nvPr>
            <p:ph idx="1"/>
          </p:nvPr>
        </p:nvSpPr>
        <p:spPr/>
        <p:txBody>
          <a:bodyPr/>
          <a:lstStyle/>
          <a:p>
            <a:r>
              <a:rPr lang="es-MX" dirty="0"/>
              <a:t>Ellas son: </a:t>
            </a:r>
          </a:p>
          <a:p>
            <a:r>
              <a:rPr lang="es-MX" b="1" dirty="0"/>
              <a:t>1) Insesgabilidad </a:t>
            </a:r>
            <a:endParaRPr lang="es-MX" dirty="0"/>
          </a:p>
          <a:p>
            <a:r>
              <a:rPr lang="es-MX" b="1" dirty="0"/>
              <a:t>2) lnsesgabilidad de mínima varianza (eficiencia) </a:t>
            </a:r>
            <a:endParaRPr lang="es-MX" dirty="0"/>
          </a:p>
          <a:p>
            <a:r>
              <a:rPr lang="es-MX" b="1" dirty="0"/>
              <a:t>3) Consistencia </a:t>
            </a:r>
            <a:endParaRPr lang="es-MX" dirty="0"/>
          </a:p>
          <a:p>
            <a:r>
              <a:rPr lang="es-MX" b="1" dirty="0"/>
              <a:t>4) Distribución asintóticamente normal. </a:t>
            </a:r>
            <a:endParaRPr lang="es-MX" dirty="0"/>
          </a:p>
          <a:p>
            <a:endParaRPr lang="es-MX" dirty="0"/>
          </a:p>
        </p:txBody>
      </p:sp>
      <p:sp>
        <p:nvSpPr>
          <p:cNvPr id="4" name="Cerrar llave 3">
            <a:extLst>
              <a:ext uri="{FF2B5EF4-FFF2-40B4-BE49-F238E27FC236}">
                <a16:creationId xmlns:a16="http://schemas.microsoft.com/office/drawing/2014/main" id="{89F55E64-174D-5F40-9B93-3DA7B9C52F2D}"/>
              </a:ext>
            </a:extLst>
          </p:cNvPr>
          <p:cNvSpPr/>
          <p:nvPr/>
        </p:nvSpPr>
        <p:spPr>
          <a:xfrm>
            <a:off x="6864085" y="3717032"/>
            <a:ext cx="420915" cy="5370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5" name="CuadroTexto 4">
            <a:extLst>
              <a:ext uri="{FF2B5EF4-FFF2-40B4-BE49-F238E27FC236}">
                <a16:creationId xmlns:a16="http://schemas.microsoft.com/office/drawing/2014/main" id="{2C12A300-25BF-2845-B70C-8EEA0FAD7F03}"/>
              </a:ext>
            </a:extLst>
          </p:cNvPr>
          <p:cNvSpPr txBox="1"/>
          <p:nvPr/>
        </p:nvSpPr>
        <p:spPr>
          <a:xfrm>
            <a:off x="7536161" y="4581128"/>
            <a:ext cx="3628429" cy="400110"/>
          </a:xfrm>
          <a:prstGeom prst="rect">
            <a:avLst/>
          </a:prstGeom>
          <a:noFill/>
        </p:spPr>
        <p:txBody>
          <a:bodyPr wrap="none" rtlCol="0">
            <a:spAutoFit/>
          </a:bodyPr>
          <a:lstStyle/>
          <a:p>
            <a:r>
              <a:rPr lang="es-MX" sz="2000" b="1" dirty="0"/>
              <a:t>Sólo para muestras grandes</a:t>
            </a:r>
          </a:p>
        </p:txBody>
      </p:sp>
    </p:spTree>
    <p:extLst>
      <p:ext uri="{BB962C8B-B14F-4D97-AF65-F5344CB8AC3E}">
        <p14:creationId xmlns:p14="http://schemas.microsoft.com/office/powerpoint/2010/main" val="2423001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74041-A2FB-F44F-AB42-A8FC7737986D}"/>
              </a:ext>
            </a:extLst>
          </p:cNvPr>
          <p:cNvSpPr>
            <a:spLocks noGrp="1"/>
          </p:cNvSpPr>
          <p:nvPr>
            <p:ph type="title"/>
          </p:nvPr>
        </p:nvSpPr>
        <p:spPr/>
        <p:txBody>
          <a:bodyPr/>
          <a:lstStyle/>
          <a:p>
            <a:r>
              <a:rPr lang="es-MX"/>
              <a:t>Consistencia </a:t>
            </a:r>
            <a:endParaRPr lang="es-MX" dirty="0"/>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3AB9FBB0-D76D-8F45-BEDE-02ABB78E471F}"/>
                  </a:ext>
                </a:extLst>
              </p:cNvPr>
              <p:cNvSpPr>
                <a:spLocks noGrp="1"/>
              </p:cNvSpPr>
              <p:nvPr>
                <p:ph idx="1"/>
              </p:nvPr>
            </p:nvSpPr>
            <p:spPr/>
            <p:txBody>
              <a:bodyPr/>
              <a:lstStyle/>
              <a:p>
                <a:r>
                  <a:rPr lang="es-MX" dirty="0"/>
                  <a:t>La condición de consistencia (conocida como consistencia simple) establece que para muestras grandes </a:t>
                </a:r>
                <a14:m>
                  <m:oMath xmlns:m="http://schemas.openxmlformats.org/officeDocument/2006/math">
                    <m:acc>
                      <m:accPr>
                        <m:chr m:val="̂"/>
                        <m:ctrlPr>
                          <a:rPr lang="es-MX" sz="2133" i="1">
                            <a:latin typeface="Cambria Math" panose="02040503050406030204" pitchFamily="18" charset="0"/>
                            <a:ea typeface="Cambria Math" panose="02040503050406030204" pitchFamily="18" charset="0"/>
                          </a:rPr>
                        </m:ctrlPr>
                      </m:accPr>
                      <m:e>
                        <m:r>
                          <a:rPr lang="es-MX" sz="2133" i="1">
                            <a:latin typeface="Cambria Math" panose="02040503050406030204" pitchFamily="18" charset="0"/>
                            <a:ea typeface="Cambria Math" panose="02040503050406030204" pitchFamily="18" charset="0"/>
                          </a:rPr>
                          <m:t>𝜃</m:t>
                        </m:r>
                        <m:r>
                          <m:rPr>
                            <m:nor/>
                          </m:rPr>
                          <a:rPr lang="es-MX" sz="2133" dirty="0"/>
                          <m:t> </m:t>
                        </m:r>
                      </m:e>
                    </m:acc>
                  </m:oMath>
                </a14:m>
                <a:r>
                  <a:rPr lang="el-GR" dirty="0"/>
                  <a:t> </a:t>
                </a:r>
                <a:r>
                  <a:rPr lang="es-MX" dirty="0"/>
                  <a:t>n tiende a aproximarse a </a:t>
                </a:r>
                <a:r>
                  <a:rPr lang="el-GR" dirty="0"/>
                  <a:t>θ.</a:t>
                </a:r>
              </a:p>
              <a:p>
                <a:r>
                  <a:rPr lang="es-MX" dirty="0"/>
                  <a:t>Existe no obstante otra condición de consistencia conocida como consistencia en error cuadrático que implica que tanto el sesgo como la varianza del estimador </a:t>
                </a:r>
                <a14:m>
                  <m:oMath xmlns:m="http://schemas.openxmlformats.org/officeDocument/2006/math">
                    <m:acc>
                      <m:accPr>
                        <m:chr m:val="̂"/>
                        <m:ctrlPr>
                          <a:rPr lang="es-MX" sz="2133" i="1">
                            <a:latin typeface="Cambria Math" panose="02040503050406030204" pitchFamily="18" charset="0"/>
                            <a:ea typeface="Cambria Math" panose="02040503050406030204" pitchFamily="18" charset="0"/>
                          </a:rPr>
                        </m:ctrlPr>
                      </m:accPr>
                      <m:e>
                        <m:r>
                          <a:rPr lang="es-MX" sz="2133" i="1">
                            <a:latin typeface="Cambria Math" panose="02040503050406030204" pitchFamily="18" charset="0"/>
                            <a:ea typeface="Cambria Math" panose="02040503050406030204" pitchFamily="18" charset="0"/>
                          </a:rPr>
                          <m:t>𝜃</m:t>
                        </m:r>
                        <m:r>
                          <m:rPr>
                            <m:nor/>
                          </m:rPr>
                          <a:rPr lang="es-MX" sz="2133" dirty="0"/>
                          <m:t> </m:t>
                        </m:r>
                      </m:e>
                    </m:acc>
                  </m:oMath>
                </a14:m>
                <a:r>
                  <a:rPr lang="el-GR" dirty="0"/>
                  <a:t> </a:t>
                </a:r>
                <a:r>
                  <a:rPr lang="es-MX" dirty="0"/>
                  <a:t> tienden a cero a medida que aumenta el tamaño de la muestra.</a:t>
                </a:r>
              </a:p>
            </p:txBody>
          </p:sp>
        </mc:Choice>
        <mc:Fallback xmlns="">
          <p:sp>
            <p:nvSpPr>
              <p:cNvPr id="3" name="Marcador de contenido 2">
                <a:extLst>
                  <a:ext uri="{FF2B5EF4-FFF2-40B4-BE49-F238E27FC236}">
                    <a16:creationId xmlns:a16="http://schemas.microsoft.com/office/drawing/2014/main" id="{3AB9FBB0-D76D-8F45-BEDE-02ABB78E471F}"/>
                  </a:ext>
                </a:extLst>
              </p:cNvPr>
              <p:cNvSpPr>
                <a:spLocks noGrp="1" noRot="1" noChangeAspect="1" noMove="1" noResize="1" noEditPoints="1" noAdjustHandles="1" noChangeArrowheads="1" noChangeShapeType="1" noTextEdit="1"/>
              </p:cNvSpPr>
              <p:nvPr>
                <p:ph idx="1"/>
              </p:nvPr>
            </p:nvSpPr>
            <p:spPr>
              <a:blipFill>
                <a:blip r:embed="rId2"/>
                <a:stretch>
                  <a:fillRect l="-231" r="-462"/>
                </a:stretch>
              </a:blipFill>
            </p:spPr>
            <p:txBody>
              <a:bodyPr/>
              <a:lstStyle/>
              <a:p>
                <a:r>
                  <a:rPr lang="es-MX">
                    <a:noFill/>
                  </a:rPr>
                  <a:t> </a:t>
                </a:r>
              </a:p>
            </p:txBody>
          </p:sp>
        </mc:Fallback>
      </mc:AlternateContent>
    </p:spTree>
    <p:extLst>
      <p:ext uri="{BB962C8B-B14F-4D97-AF65-F5344CB8AC3E}">
        <p14:creationId xmlns:p14="http://schemas.microsoft.com/office/powerpoint/2010/main" val="256761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74041-A2FB-F44F-AB42-A8FC7737986D}"/>
              </a:ext>
            </a:extLst>
          </p:cNvPr>
          <p:cNvSpPr>
            <a:spLocks noGrp="1"/>
          </p:cNvSpPr>
          <p:nvPr>
            <p:ph type="title"/>
          </p:nvPr>
        </p:nvSpPr>
        <p:spPr/>
        <p:txBody>
          <a:bodyPr/>
          <a:lstStyle/>
          <a:p>
            <a:r>
              <a:rPr lang="es-MX" dirty="0"/>
              <a:t>Distribución asintóticamente normal</a:t>
            </a:r>
          </a:p>
        </p:txBody>
      </p:sp>
      <p:sp>
        <p:nvSpPr>
          <p:cNvPr id="3" name="Marcador de contenido 2">
            <a:extLst>
              <a:ext uri="{FF2B5EF4-FFF2-40B4-BE49-F238E27FC236}">
                <a16:creationId xmlns:a16="http://schemas.microsoft.com/office/drawing/2014/main" id="{3AB9FBB0-D76D-8F45-BEDE-02ABB78E471F}"/>
              </a:ext>
            </a:extLst>
          </p:cNvPr>
          <p:cNvSpPr>
            <a:spLocks noGrp="1"/>
          </p:cNvSpPr>
          <p:nvPr>
            <p:ph idx="1"/>
          </p:nvPr>
        </p:nvSpPr>
        <p:spPr/>
        <p:txBody>
          <a:bodyPr>
            <a:normAutofit/>
          </a:bodyPr>
          <a:lstStyle/>
          <a:p>
            <a:r>
              <a:rPr lang="es-MX" sz="3600" dirty="0"/>
              <a:t> Un estimador es asintóticamente normal si además de ser insesgado y eficiente, cumple con la propiedad de tener </a:t>
            </a:r>
            <a:r>
              <a:rPr lang="es-MX" sz="3600" b="1" dirty="0"/>
              <a:t>distribución normal </a:t>
            </a:r>
            <a:r>
              <a:rPr lang="es-MX" sz="3600" dirty="0"/>
              <a:t>cuando el tamaño de la muestra se incrementa </a:t>
            </a:r>
          </a:p>
        </p:txBody>
      </p:sp>
    </p:spTree>
    <p:extLst>
      <p:ext uri="{BB962C8B-B14F-4D97-AF65-F5344CB8AC3E}">
        <p14:creationId xmlns:p14="http://schemas.microsoft.com/office/powerpoint/2010/main" val="2992256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9431" y="-160462"/>
            <a:ext cx="8360228" cy="7018463"/>
          </a:xfrm>
          <a:prstGeom prst="rect">
            <a:avLst/>
          </a:prstGeom>
        </p:spPr>
      </p:pic>
    </p:spTree>
    <p:extLst>
      <p:ext uri="{BB962C8B-B14F-4D97-AF65-F5344CB8AC3E}">
        <p14:creationId xmlns:p14="http://schemas.microsoft.com/office/powerpoint/2010/main" val="1554591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13A42-546A-664C-A6B9-B33D1518B18D}"/>
              </a:ext>
            </a:extLst>
          </p:cNvPr>
          <p:cNvSpPr>
            <a:spLocks noGrp="1"/>
          </p:cNvSpPr>
          <p:nvPr>
            <p:ph type="title"/>
          </p:nvPr>
        </p:nvSpPr>
        <p:spPr/>
        <p:txBody>
          <a:bodyPr/>
          <a:lstStyle/>
          <a:p>
            <a:r>
              <a:rPr lang="es-MX" dirty="0"/>
              <a:t>Algunos elementos básicos de la inferencia</a:t>
            </a:r>
          </a:p>
        </p:txBody>
      </p:sp>
      <p:sp>
        <p:nvSpPr>
          <p:cNvPr id="3" name="Marcador de contenido 2">
            <a:extLst>
              <a:ext uri="{FF2B5EF4-FFF2-40B4-BE49-F238E27FC236}">
                <a16:creationId xmlns:a16="http://schemas.microsoft.com/office/drawing/2014/main" id="{906D4A59-C8AD-1E49-9709-C2A7129DDB15}"/>
              </a:ext>
            </a:extLst>
          </p:cNvPr>
          <p:cNvSpPr>
            <a:spLocks noGrp="1"/>
          </p:cNvSpPr>
          <p:nvPr>
            <p:ph idx="1"/>
          </p:nvPr>
        </p:nvSpPr>
        <p:spPr/>
        <p:txBody>
          <a:bodyPr>
            <a:normAutofit fontScale="85000" lnSpcReduction="10000"/>
          </a:bodyPr>
          <a:lstStyle/>
          <a:p>
            <a:r>
              <a:rPr lang="es-MX" dirty="0"/>
              <a:t>Cálculos de intervalos o pruebas de hipótesis  para una sola muestra cuantitativa</a:t>
            </a:r>
          </a:p>
          <a:p>
            <a:pPr lvl="1"/>
            <a:r>
              <a:rPr lang="es-MX" dirty="0"/>
              <a:t>Muestra grande</a:t>
            </a:r>
          </a:p>
          <a:p>
            <a:pPr lvl="1"/>
            <a:r>
              <a:rPr lang="es-MX" dirty="0"/>
              <a:t>Muestra chiquita</a:t>
            </a:r>
          </a:p>
          <a:p>
            <a:r>
              <a:rPr lang="es-MX" dirty="0"/>
              <a:t>Cálculos de intervalos o pruebas de hipótesis para una sola muestra binomial (o proporción)</a:t>
            </a:r>
          </a:p>
          <a:p>
            <a:pPr lvl="1"/>
            <a:r>
              <a:rPr lang="es-MX" dirty="0"/>
              <a:t>Muestra grande</a:t>
            </a:r>
          </a:p>
          <a:p>
            <a:r>
              <a:rPr lang="es-MX" dirty="0"/>
              <a:t>Cálculos de intervalos o pruebas de hipótesis para diferencia de dos muestras cuantitativas</a:t>
            </a:r>
          </a:p>
          <a:p>
            <a:pPr lvl="1"/>
            <a:r>
              <a:rPr lang="es-MX" dirty="0"/>
              <a:t>Muestra grande</a:t>
            </a:r>
          </a:p>
          <a:p>
            <a:pPr lvl="1"/>
            <a:r>
              <a:rPr lang="es-MX" dirty="0"/>
              <a:t>Muestras chiquitas</a:t>
            </a:r>
          </a:p>
          <a:p>
            <a:r>
              <a:rPr lang="es-MX" dirty="0"/>
              <a:t> Cálculos para diferencia de dos muestras binomiales (o proporciones)</a:t>
            </a:r>
          </a:p>
          <a:p>
            <a:pPr lvl="1"/>
            <a:r>
              <a:rPr lang="es-MX" dirty="0"/>
              <a:t>Muestra grandes</a:t>
            </a:r>
          </a:p>
        </p:txBody>
      </p:sp>
    </p:spTree>
    <p:extLst>
      <p:ext uri="{BB962C8B-B14F-4D97-AF65-F5344CB8AC3E}">
        <p14:creationId xmlns:p14="http://schemas.microsoft.com/office/powerpoint/2010/main" val="2801365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2DD70-B1B1-6A4D-8D88-6D1B9059F210}"/>
              </a:ext>
            </a:extLst>
          </p:cNvPr>
          <p:cNvSpPr>
            <a:spLocks noGrp="1"/>
          </p:cNvSpPr>
          <p:nvPr>
            <p:ph type="title"/>
          </p:nvPr>
        </p:nvSpPr>
        <p:spPr/>
        <p:txBody>
          <a:bodyPr/>
          <a:lstStyle/>
          <a:p>
            <a:r>
              <a:rPr lang="es-MX" dirty="0"/>
              <a:t>Gran regla para la estimación por intervalo</a:t>
            </a:r>
          </a:p>
        </p:txBody>
      </p:sp>
      <p:graphicFrame>
        <p:nvGraphicFramePr>
          <p:cNvPr id="4" name="Marcador de contenido 3">
            <a:extLst>
              <a:ext uri="{FF2B5EF4-FFF2-40B4-BE49-F238E27FC236}">
                <a16:creationId xmlns:a16="http://schemas.microsoft.com/office/drawing/2014/main" id="{C1566A31-49D4-474F-8E83-CF37DBF1A548}"/>
              </a:ext>
            </a:extLst>
          </p:cNvPr>
          <p:cNvGraphicFramePr>
            <a:graphicFrameLocks noGrp="1"/>
          </p:cNvGraphicFramePr>
          <p:nvPr>
            <p:ph idx="1"/>
          </p:nvPr>
        </p:nvGraphicFramePr>
        <p:xfrm>
          <a:off x="1143002" y="2057400"/>
          <a:ext cx="9872871"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7E789432-18ED-CF42-B4E6-9B0DFB2420A7}"/>
              </a:ext>
            </a:extLst>
          </p:cNvPr>
          <p:cNvGrpSpPr/>
          <p:nvPr/>
        </p:nvGrpSpPr>
        <p:grpSpPr>
          <a:xfrm>
            <a:off x="3983766" y="3433500"/>
            <a:ext cx="549833" cy="643201"/>
            <a:chOff x="2130571" y="956693"/>
            <a:chExt cx="412375" cy="482401"/>
          </a:xfrm>
        </p:grpSpPr>
        <p:sp>
          <p:nvSpPr>
            <p:cNvPr id="6" name="Más 5">
              <a:extLst>
                <a:ext uri="{FF2B5EF4-FFF2-40B4-BE49-F238E27FC236}">
                  <a16:creationId xmlns:a16="http://schemas.microsoft.com/office/drawing/2014/main" id="{3E376C97-7E23-D541-9466-857E68F888A3}"/>
                </a:ext>
              </a:extLst>
            </p:cNvPr>
            <p:cNvSpPr/>
            <p:nvPr/>
          </p:nvSpPr>
          <p:spPr>
            <a:xfrm>
              <a:off x="2130571" y="956693"/>
              <a:ext cx="412375" cy="482401"/>
            </a:xfrm>
            <a:prstGeom prst="mathPlus">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 name="Más 4">
              <a:extLst>
                <a:ext uri="{FF2B5EF4-FFF2-40B4-BE49-F238E27FC236}">
                  <a16:creationId xmlns:a16="http://schemas.microsoft.com/office/drawing/2014/main" id="{13BBF687-517C-3841-9491-B3A9030DF46C}"/>
                </a:ext>
              </a:extLst>
            </p:cNvPr>
            <p:cNvSpPr txBox="1"/>
            <p:nvPr/>
          </p:nvSpPr>
          <p:spPr>
            <a:xfrm>
              <a:off x="2130571" y="1053173"/>
              <a:ext cx="288663" cy="2894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829713">
                <a:lnSpc>
                  <a:spcPct val="90000"/>
                </a:lnSpc>
                <a:spcBef>
                  <a:spcPct val="0"/>
                </a:spcBef>
                <a:spcAft>
                  <a:spcPct val="35000"/>
                </a:spcAft>
              </a:pPr>
              <a:endParaRPr lang="es-ES" sz="1867"/>
            </a:p>
          </p:txBody>
        </p:sp>
      </p:grpSp>
    </p:spTree>
    <p:extLst>
      <p:ext uri="{BB962C8B-B14F-4D97-AF65-F5344CB8AC3E}">
        <p14:creationId xmlns:p14="http://schemas.microsoft.com/office/powerpoint/2010/main" val="4015313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FC32E87-7423-BC4A-825B-EF8A3E7CB5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553" y="356659"/>
            <a:ext cx="8207961" cy="6027373"/>
          </a:xfrm>
        </p:spPr>
      </p:pic>
    </p:spTree>
    <p:extLst>
      <p:ext uri="{BB962C8B-B14F-4D97-AF65-F5344CB8AC3E}">
        <p14:creationId xmlns:p14="http://schemas.microsoft.com/office/powerpoint/2010/main" val="501565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Pruebas de hipótesis</a:t>
            </a:r>
          </a:p>
        </p:txBody>
      </p:sp>
      <p:sp>
        <p:nvSpPr>
          <p:cNvPr id="3" name="Content Placeholder 2"/>
          <p:cNvSpPr>
            <a:spLocks noGrp="1"/>
          </p:cNvSpPr>
          <p:nvPr>
            <p:ph idx="1"/>
          </p:nvPr>
        </p:nvSpPr>
        <p:spPr/>
        <p:style>
          <a:lnRef idx="0">
            <a:schemeClr val="accent5"/>
          </a:lnRef>
          <a:fillRef idx="3">
            <a:schemeClr val="accent5"/>
          </a:fillRef>
          <a:effectRef idx="3">
            <a:schemeClr val="accent5"/>
          </a:effectRef>
          <a:fontRef idx="minor">
            <a:schemeClr val="lt1"/>
          </a:fontRef>
        </p:style>
        <p:txBody>
          <a:bodyPr>
            <a:normAutofit/>
          </a:bodyPr>
          <a:lstStyle/>
          <a:p>
            <a:endParaRPr lang="en-US" sz="3200" dirty="0"/>
          </a:p>
          <a:p>
            <a:r>
              <a:rPr lang="en-US" sz="3200" dirty="0"/>
              <a:t>It is a good morning exercise for a research scientist to discard a pet hypothesis every day before breakfast. It keeps him young.</a:t>
            </a:r>
          </a:p>
          <a:p>
            <a:r>
              <a:rPr lang="en-US" sz="3200" dirty="0"/>
              <a:t>—Konrad Lorenz (1903–1989)</a:t>
            </a:r>
            <a:endParaRPr lang="es-MX" sz="3200" dirty="0"/>
          </a:p>
        </p:txBody>
      </p:sp>
    </p:spTree>
    <p:extLst>
      <p:ext uri="{BB962C8B-B14F-4D97-AF65-F5344CB8AC3E}">
        <p14:creationId xmlns:p14="http://schemas.microsoft.com/office/powerpoint/2010/main" val="1868589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97A32B87-B1A3-E943-ABD3-46FFA82784F0}"/>
              </a:ext>
            </a:extLst>
          </p:cNvPr>
          <p:cNvSpPr>
            <a:spLocks noGrp="1"/>
          </p:cNvSpPr>
          <p:nvPr>
            <p:ph type="ctrTitle"/>
          </p:nvPr>
        </p:nvSpPr>
        <p:spPr>
          <a:xfrm>
            <a:off x="530352" y="1122363"/>
            <a:ext cx="5313400" cy="1978346"/>
          </a:xfrm>
        </p:spPr>
        <p:txBody>
          <a:bodyPr>
            <a:normAutofit/>
          </a:bodyPr>
          <a:lstStyle/>
          <a:p>
            <a:r>
              <a:rPr lang="es-MX" dirty="0"/>
              <a:t>introducción a la inferencia</a:t>
            </a:r>
          </a:p>
        </p:txBody>
      </p:sp>
      <p:sp>
        <p:nvSpPr>
          <p:cNvPr id="3" name="Subtítulo 2">
            <a:extLst>
              <a:ext uri="{FF2B5EF4-FFF2-40B4-BE49-F238E27FC236}">
                <a16:creationId xmlns:a16="http://schemas.microsoft.com/office/drawing/2014/main" id="{91440131-EFD2-1146-8525-D07F1397905E}"/>
              </a:ext>
            </a:extLst>
          </p:cNvPr>
          <p:cNvSpPr>
            <a:spLocks noGrp="1"/>
          </p:cNvSpPr>
          <p:nvPr>
            <p:ph type="subTitle" idx="1"/>
          </p:nvPr>
        </p:nvSpPr>
        <p:spPr>
          <a:xfrm>
            <a:off x="530352" y="3509963"/>
            <a:ext cx="5313400" cy="2418188"/>
          </a:xfrm>
        </p:spPr>
        <p:txBody>
          <a:bodyPr>
            <a:normAutofit/>
          </a:bodyPr>
          <a:lstStyle/>
          <a:p>
            <a:r>
              <a:rPr lang="es-MX" dirty="0"/>
              <a:t>Un par de apuntes antes de empezar</a:t>
            </a:r>
          </a:p>
          <a:p>
            <a:endParaRPr lang="es-MX" dirty="0"/>
          </a:p>
          <a:p>
            <a:endParaRPr lang="es-MX" dirty="0"/>
          </a:p>
          <a:p>
            <a:r>
              <a:rPr lang="es-MX" dirty="0"/>
              <a:t>Curso intersemestral de invierno</a:t>
            </a:r>
          </a:p>
        </p:txBody>
      </p:sp>
      <p:sp>
        <p:nvSpPr>
          <p:cNvPr id="11" name="Freeform: Shape 10">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3" name="Group 12">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14" name="Freeform: Shape 13">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Picture 3" descr="Colorful papers stacked to forming a paper turbine">
            <a:extLst>
              <a:ext uri="{FF2B5EF4-FFF2-40B4-BE49-F238E27FC236}">
                <a16:creationId xmlns:a16="http://schemas.microsoft.com/office/drawing/2014/main" id="{5674C489-697F-4CF8-A744-EBE8A5CDB1C9}"/>
              </a:ext>
            </a:extLst>
          </p:cNvPr>
          <p:cNvPicPr>
            <a:picLocks noChangeAspect="1"/>
          </p:cNvPicPr>
          <p:nvPr/>
        </p:nvPicPr>
        <p:blipFill rotWithShape="1">
          <a:blip r:embed="rId2"/>
          <a:srcRect l="12994" r="25006"/>
          <a:stretch/>
        </p:blipFill>
        <p:spPr>
          <a:xfrm>
            <a:off x="6522720" y="10"/>
            <a:ext cx="5669280" cy="6857990"/>
          </a:xfrm>
          <a:prstGeom prst="rect">
            <a:avLst/>
          </a:prstGeom>
        </p:spPr>
      </p:pic>
    </p:spTree>
    <p:extLst>
      <p:ext uri="{BB962C8B-B14F-4D97-AF65-F5344CB8AC3E}">
        <p14:creationId xmlns:p14="http://schemas.microsoft.com/office/powerpoint/2010/main" val="953862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Rectangle 2050"/>
          <p:cNvSpPr>
            <a:spLocks noGrp="1" noChangeArrowheads="1"/>
          </p:cNvSpPr>
          <p:nvPr>
            <p:ph type="title"/>
          </p:nvPr>
        </p:nvSpPr>
        <p:spPr/>
        <p:txBody>
          <a:bodyPr/>
          <a:lstStyle/>
          <a:p>
            <a:r>
              <a:rPr lang="en-US" altLang="es-MX" dirty="0" err="1"/>
              <a:t>Prueba</a:t>
            </a:r>
            <a:r>
              <a:rPr lang="en-US" altLang="es-MX" dirty="0"/>
              <a:t> de </a:t>
            </a:r>
            <a:r>
              <a:rPr lang="en-US" altLang="es-MX" dirty="0" err="1"/>
              <a:t>hipótesis</a:t>
            </a:r>
            <a:endParaRPr lang="en-US" altLang="es-MX" dirty="0"/>
          </a:p>
        </p:txBody>
      </p:sp>
      <p:sp>
        <p:nvSpPr>
          <p:cNvPr id="227331" name="Rectangle 2051"/>
          <p:cNvSpPr>
            <a:spLocks noGrp="1" noChangeArrowheads="1"/>
          </p:cNvSpPr>
          <p:nvPr>
            <p:ph idx="1"/>
          </p:nvPr>
        </p:nvSpPr>
        <p:spPr/>
        <p:txBody>
          <a:bodyPr/>
          <a:lstStyle/>
          <a:p>
            <a:r>
              <a:rPr lang="es-MX" altLang="es-MX" dirty="0"/>
              <a:t>Como en un juicio tribunal. Al tratar a una persona por un delito, el jurado tiene que decidir entre una de dos posibilidades:</a:t>
            </a:r>
          </a:p>
          <a:p>
            <a:pPr>
              <a:buFont typeface="Wingdings" panose="05000000000000000000" pitchFamily="2" charset="2"/>
              <a:buChar char="Ø"/>
            </a:pPr>
            <a:r>
              <a:rPr lang="es-MX" altLang="es-MX" dirty="0"/>
              <a:t>  La persona es culpable.</a:t>
            </a:r>
          </a:p>
          <a:p>
            <a:pPr>
              <a:buFont typeface="Wingdings" panose="05000000000000000000" pitchFamily="2" charset="2"/>
              <a:buChar char="Ø"/>
            </a:pPr>
            <a:r>
              <a:rPr lang="es-MX" altLang="es-MX" dirty="0"/>
              <a:t>  La persona es inocente.</a:t>
            </a:r>
          </a:p>
          <a:p>
            <a:r>
              <a:rPr lang="es-MX" altLang="es-MX" dirty="0"/>
              <a:t>Para empezar, </a:t>
            </a:r>
            <a:r>
              <a:rPr lang="es-MX" altLang="es-MX" dirty="0">
                <a:effectLst>
                  <a:outerShdw blurRad="38100" dist="38100" dir="2700000" algn="tl">
                    <a:srgbClr val="000000">
                      <a:alpha val="43137"/>
                    </a:srgbClr>
                  </a:outerShdw>
                </a:effectLst>
              </a:rPr>
              <a:t>se asume que la persona inocente</a:t>
            </a:r>
            <a:r>
              <a:rPr lang="es-MX" altLang="es-MX" dirty="0"/>
              <a:t>. [En teoría]</a:t>
            </a:r>
          </a:p>
          <a:p>
            <a:r>
              <a:rPr lang="es-MX" altLang="es-MX" dirty="0"/>
              <a:t>El fiscal presenta pruebas, tratando de convencer al jurado de rechazar la hipótesis original de inocencia, y la conclusión de que la persona es culpable.</a:t>
            </a:r>
            <a:endParaRPr lang="en-US" altLang="es-MX" dirty="0"/>
          </a:p>
        </p:txBody>
      </p:sp>
    </p:spTree>
    <p:extLst>
      <p:ext uri="{BB962C8B-B14F-4D97-AF65-F5344CB8AC3E}">
        <p14:creationId xmlns:p14="http://schemas.microsoft.com/office/powerpoint/2010/main" val="271552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s-ES_tradnl" altLang="es-MX"/>
              <a:t>Introducción</a:t>
            </a:r>
            <a:endParaRPr lang="es-ES" altLang="es-MX"/>
          </a:p>
        </p:txBody>
      </p:sp>
      <p:sp>
        <p:nvSpPr>
          <p:cNvPr id="6147" name="Rectangle 3"/>
          <p:cNvSpPr>
            <a:spLocks noGrp="1" noChangeArrowheads="1"/>
          </p:cNvSpPr>
          <p:nvPr>
            <p:ph idx="1"/>
          </p:nvPr>
        </p:nvSpPr>
        <p:spPr/>
        <p:txBody>
          <a:bodyPr anchor="t"/>
          <a:lstStyle/>
          <a:p>
            <a:r>
              <a:rPr lang="es-PE" altLang="es-MX" dirty="0"/>
              <a:t>Involucra una suposición elaborada sobre uno o más parámetros de una o más poblaciones.</a:t>
            </a:r>
          </a:p>
          <a:p>
            <a:r>
              <a:rPr lang="es-PE" altLang="es-MX" dirty="0"/>
              <a:t>Usando la información </a:t>
            </a:r>
            <a:r>
              <a:rPr lang="es-PE" altLang="es-MX" dirty="0" err="1"/>
              <a:t>muestral</a:t>
            </a:r>
            <a:r>
              <a:rPr lang="es-PE" altLang="es-MX" dirty="0"/>
              <a:t> se verificará la suposición sobre los parámetros estudiados.</a:t>
            </a:r>
          </a:p>
          <a:p>
            <a:r>
              <a:rPr lang="es-PE" altLang="es-MX" dirty="0"/>
              <a:t>La hipótesis que se contrasta se llama hipótesis nula (H0).</a:t>
            </a:r>
            <a:endParaRPr lang="es-ES" altLang="es-MX" dirty="0"/>
          </a:p>
        </p:txBody>
      </p:sp>
      <p:graphicFrame>
        <p:nvGraphicFramePr>
          <p:cNvPr id="9259" name="Group 43"/>
          <p:cNvGraphicFramePr>
            <a:graphicFrameLocks noGrp="1"/>
          </p:cNvGraphicFramePr>
          <p:nvPr/>
        </p:nvGraphicFramePr>
        <p:xfrm>
          <a:off x="2351584" y="4389107"/>
          <a:ext cx="8418512" cy="2368551"/>
        </p:xfrm>
        <a:graphic>
          <a:graphicData uri="http://schemas.openxmlformats.org/drawingml/2006/table">
            <a:tbl>
              <a:tblPr>
                <a:tableStyleId>{ED083AE6-46FA-4A59-8FB0-9F97EB10719F}</a:tableStyleId>
              </a:tblPr>
              <a:tblGrid>
                <a:gridCol w="2592387">
                  <a:extLst>
                    <a:ext uri="{9D8B030D-6E8A-4147-A177-3AD203B41FA5}">
                      <a16:colId xmlns:a16="http://schemas.microsoft.com/office/drawing/2014/main" val="20000"/>
                    </a:ext>
                  </a:extLst>
                </a:gridCol>
                <a:gridCol w="5826125">
                  <a:extLst>
                    <a:ext uri="{9D8B030D-6E8A-4147-A177-3AD203B41FA5}">
                      <a16:colId xmlns:a16="http://schemas.microsoft.com/office/drawing/2014/main" val="20001"/>
                    </a:ext>
                  </a:extLst>
                </a:gridCol>
              </a:tblGrid>
              <a:tr h="539751">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Decisión</a:t>
                      </a:r>
                      <a:endParaRPr kumimoji="0" lang="es-ES" sz="2700" b="1" i="0" u="none" strike="noStrike" cap="none" normalizeH="0" baseline="0" dirty="0">
                        <a:ln>
                          <a:noFill/>
                        </a:ln>
                        <a:solidFill>
                          <a:schemeClr val="tx2"/>
                        </a:solidFill>
                        <a:effectLst/>
                        <a:latin typeface="Garamond"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a:ln>
                            <a:noFill/>
                          </a:ln>
                          <a:effectLst/>
                        </a:rPr>
                        <a:t>Conclusión</a:t>
                      </a:r>
                      <a:endParaRPr kumimoji="0" lang="es-ES" sz="2700" b="1" i="0" u="none" strike="noStrike" cap="none" normalizeH="0" baseline="0">
                        <a:ln>
                          <a:noFill/>
                        </a:ln>
                        <a:solidFill>
                          <a:schemeClr val="tx2"/>
                        </a:solidFill>
                        <a:effectLst/>
                        <a:latin typeface="Garamond" pitchFamily="18" charset="0"/>
                      </a:endParaRPr>
                    </a:p>
                  </a:txBody>
                  <a:tcPr horzOverflow="overflow"/>
                </a:tc>
                <a:extLst>
                  <a:ext uri="{0D108BD9-81ED-4DB2-BD59-A6C34878D82A}">
                    <a16:rowId xmlns:a16="http://schemas.microsoft.com/office/drawing/2014/main" val="10000"/>
                  </a:ext>
                </a:extLst>
              </a:tr>
              <a:tr h="90424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Se rechaza </a:t>
                      </a:r>
                      <a:r>
                        <a:rPr lang="es-PE" sz="2400" dirty="0"/>
                        <a:t>H</a:t>
                      </a:r>
                      <a:r>
                        <a:rPr lang="es-PE" sz="2400" baseline="-25000" dirty="0"/>
                        <a:t>0</a:t>
                      </a:r>
                      <a:endParaRPr kumimoji="0" lang="es-ES" sz="2700" b="0" i="0" u="none" strike="noStrike" cap="none" normalizeH="0" baseline="0" dirty="0">
                        <a:ln>
                          <a:noFill/>
                        </a:ln>
                        <a:solidFill>
                          <a:schemeClr val="tx1"/>
                        </a:solidFill>
                        <a:effectLst/>
                        <a:latin typeface="Garamond"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Se puede afirmar que </a:t>
                      </a:r>
                      <a:r>
                        <a:rPr lang="es-PE" sz="2400" dirty="0"/>
                        <a:t>H</a:t>
                      </a:r>
                      <a:r>
                        <a:rPr lang="es-PE" sz="2400" baseline="-25000" dirty="0"/>
                        <a:t>1</a:t>
                      </a:r>
                      <a:r>
                        <a:rPr kumimoji="0" lang="es-ES" sz="2700" u="none" strike="noStrike" cap="none" normalizeH="0" baseline="0" dirty="0">
                          <a:ln>
                            <a:noFill/>
                          </a:ln>
                          <a:effectLst/>
                        </a:rPr>
                        <a:t> es verdadera</a:t>
                      </a:r>
                      <a:endParaRPr kumimoji="0" lang="es-ES" sz="2700" b="0" i="0" u="none" strike="noStrike" cap="none" normalizeH="0" baseline="0" dirty="0">
                        <a:ln>
                          <a:noFill/>
                        </a:ln>
                        <a:solidFill>
                          <a:schemeClr val="tx1"/>
                        </a:solidFill>
                        <a:effectLst/>
                        <a:latin typeface="Garamond" pitchFamily="18" charset="0"/>
                      </a:endParaRPr>
                    </a:p>
                  </a:txBody>
                  <a:tcPr horzOverflow="overflow"/>
                </a:tc>
                <a:extLst>
                  <a:ext uri="{0D108BD9-81ED-4DB2-BD59-A6C34878D82A}">
                    <a16:rowId xmlns:a16="http://schemas.microsoft.com/office/drawing/2014/main" val="10001"/>
                  </a:ext>
                </a:extLst>
              </a:tr>
              <a:tr h="90424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No se rechaza </a:t>
                      </a:r>
                      <a:r>
                        <a:rPr lang="es-PE" sz="2400" dirty="0"/>
                        <a:t>H</a:t>
                      </a:r>
                      <a:r>
                        <a:rPr lang="es-PE" sz="2400" baseline="-25000" dirty="0"/>
                        <a:t>0</a:t>
                      </a:r>
                      <a:endParaRPr kumimoji="0" lang="es-ES" sz="2700" b="0" i="0" u="none" strike="noStrike" cap="none" normalizeH="0" baseline="0" dirty="0">
                        <a:ln>
                          <a:noFill/>
                        </a:ln>
                        <a:solidFill>
                          <a:schemeClr val="accent1"/>
                        </a:solidFill>
                        <a:effectLst/>
                        <a:latin typeface="Garamond" pitchFamily="18" charset="0"/>
                      </a:endParaRPr>
                    </a:p>
                  </a:txBody>
                  <a:tcPr horzOverflow="overflow"/>
                </a:tc>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s-ES" sz="2700" u="none" strike="noStrike" cap="none" normalizeH="0" baseline="0" dirty="0">
                          <a:ln>
                            <a:noFill/>
                          </a:ln>
                          <a:effectLst/>
                        </a:rPr>
                        <a:t>No se puede afirmar que </a:t>
                      </a:r>
                      <a:r>
                        <a:rPr lang="es-PE" sz="2400" dirty="0"/>
                        <a:t>H</a:t>
                      </a:r>
                      <a:r>
                        <a:rPr lang="es-PE" sz="2400" baseline="-25000" dirty="0"/>
                        <a:t>1</a:t>
                      </a:r>
                      <a:r>
                        <a:rPr kumimoji="0" lang="es-ES" sz="2700" u="none" strike="noStrike" cap="none" normalizeH="0" baseline="0" dirty="0">
                          <a:ln>
                            <a:noFill/>
                          </a:ln>
                          <a:effectLst/>
                        </a:rPr>
                        <a:t> es verdadera</a:t>
                      </a:r>
                      <a:endParaRPr kumimoji="0" lang="es-ES" sz="2700" b="0" i="0" u="none" strike="noStrike" cap="none" normalizeH="0" baseline="0" dirty="0">
                        <a:ln>
                          <a:noFill/>
                        </a:ln>
                        <a:solidFill>
                          <a:schemeClr val="tx1"/>
                        </a:solidFill>
                        <a:effectLst/>
                        <a:latin typeface="Garamond" pitchFamily="18" charset="0"/>
                      </a:endParaRPr>
                    </a:p>
                  </a:txBody>
                  <a:tcPr horzOverflow="overflow"/>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90990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MX"/>
          </a:p>
        </p:txBody>
      </p:sp>
      <p:sp>
        <p:nvSpPr>
          <p:cNvPr id="3" name="Content Placeholder 2"/>
          <p:cNvSpPr>
            <a:spLocks noGrp="1"/>
          </p:cNvSpPr>
          <p:nvPr>
            <p:ph idx="1"/>
          </p:nvPr>
        </p:nvSpPr>
        <p:spPr/>
        <p:txBody>
          <a:bodyPr/>
          <a:lstStyle/>
          <a:p>
            <a:endParaRPr lang="es-MX" dirty="0"/>
          </a:p>
        </p:txBody>
      </p:sp>
      <p:pic>
        <p:nvPicPr>
          <p:cNvPr id="4" name="Picture 3"/>
          <p:cNvPicPr>
            <a:picLocks noChangeAspect="1"/>
          </p:cNvPicPr>
          <p:nvPr/>
        </p:nvPicPr>
        <p:blipFill>
          <a:blip r:embed="rId2"/>
          <a:stretch>
            <a:fillRect/>
          </a:stretch>
        </p:blipFill>
        <p:spPr>
          <a:xfrm>
            <a:off x="1371601" y="304800"/>
            <a:ext cx="8445500" cy="6334125"/>
          </a:xfrm>
          <a:prstGeom prst="rect">
            <a:avLst/>
          </a:prstGeom>
        </p:spPr>
      </p:pic>
    </p:spTree>
    <p:extLst>
      <p:ext uri="{BB962C8B-B14F-4D97-AF65-F5344CB8AC3E}">
        <p14:creationId xmlns:p14="http://schemas.microsoft.com/office/powerpoint/2010/main" val="1286484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s-MX" altLang="es-MX" dirty="0"/>
              <a:t>Partes de una prueba estadística (o un test estadístico)</a:t>
            </a:r>
            <a:endParaRPr lang="en-US" altLang="es-MX" dirty="0"/>
          </a:p>
        </p:txBody>
      </p:sp>
      <p:sp>
        <p:nvSpPr>
          <p:cNvPr id="160771" name="Rectangle 3"/>
          <p:cNvSpPr>
            <a:spLocks noGrp="1" noChangeArrowheads="1"/>
          </p:cNvSpPr>
          <p:nvPr>
            <p:ph idx="1"/>
          </p:nvPr>
        </p:nvSpPr>
        <p:spPr/>
        <p:txBody>
          <a:bodyPr>
            <a:normAutofit/>
          </a:bodyPr>
          <a:lstStyle/>
          <a:p>
            <a:pPr marL="457189" indent="-457189">
              <a:buFont typeface="+mj-lt"/>
              <a:buAutoNum type="arabicPeriod"/>
            </a:pPr>
            <a:r>
              <a:rPr lang="es-MX" altLang="es-MX" sz="2400" dirty="0"/>
              <a:t>La hipótesis nula, H</a:t>
            </a:r>
            <a:r>
              <a:rPr lang="es-MX" altLang="es-MX" sz="2400" baseline="-25000" dirty="0"/>
              <a:t>0</a:t>
            </a:r>
            <a:r>
              <a:rPr lang="es-MX" altLang="es-MX" sz="2400" dirty="0"/>
              <a:t>:</a:t>
            </a:r>
          </a:p>
          <a:p>
            <a:pPr marL="173732" lvl="1" indent="0">
              <a:buNone/>
            </a:pPr>
            <a:r>
              <a:rPr lang="es-MX" altLang="es-MX" sz="2000" dirty="0"/>
              <a:t>Asume como cierta hasta que podamos demostrar lo contrario.</a:t>
            </a:r>
          </a:p>
          <a:p>
            <a:pPr marL="457189" indent="-457189">
              <a:buFont typeface="+mj-lt"/>
              <a:buAutoNum type="arabicPeriod"/>
            </a:pPr>
            <a:r>
              <a:rPr lang="es-MX" altLang="es-MX" sz="2400" dirty="0"/>
              <a:t>La hipótesis alternativa, Ha:</a:t>
            </a:r>
          </a:p>
          <a:p>
            <a:pPr marL="173732" lvl="1" indent="0">
              <a:buNone/>
            </a:pPr>
            <a:r>
              <a:rPr lang="es-MX" altLang="es-MX" sz="2000" dirty="0"/>
              <a:t>Será aceptado como cierto si podemos refutar H0</a:t>
            </a:r>
            <a:endParaRPr lang="en-US" altLang="es-MX" sz="2000" dirty="0"/>
          </a:p>
        </p:txBody>
      </p:sp>
      <p:sp>
        <p:nvSpPr>
          <p:cNvPr id="160789" name="Text Box 21"/>
          <p:cNvSpPr txBox="1">
            <a:spLocks noChangeArrowheads="1"/>
          </p:cNvSpPr>
          <p:nvPr/>
        </p:nvSpPr>
        <p:spPr bwMode="auto">
          <a:xfrm>
            <a:off x="2193236" y="4485118"/>
            <a:ext cx="7772400" cy="1200329"/>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s-MX" altLang="es-MX" u="sng" dirty="0"/>
              <a:t>Tribunal de justicia:</a:t>
            </a:r>
            <a:r>
              <a:rPr lang="es-MX" altLang="es-MX" dirty="0"/>
              <a:t>		</a:t>
            </a:r>
            <a:r>
              <a:rPr lang="es-MX" altLang="es-MX" u="sng" dirty="0"/>
              <a:t>Farmacéuticas:</a:t>
            </a:r>
          </a:p>
          <a:p>
            <a:pPr>
              <a:spcBef>
                <a:spcPct val="50000"/>
              </a:spcBef>
            </a:pPr>
            <a:r>
              <a:rPr lang="es-MX" altLang="es-MX" dirty="0">
                <a:solidFill>
                  <a:schemeClr val="accent2"/>
                </a:solidFill>
              </a:rPr>
              <a:t>H</a:t>
            </a:r>
            <a:r>
              <a:rPr lang="es-MX" altLang="es-MX" baseline="-25000" dirty="0">
                <a:solidFill>
                  <a:schemeClr val="accent2"/>
                </a:solidFill>
              </a:rPr>
              <a:t>0</a:t>
            </a:r>
            <a:r>
              <a:rPr lang="es-MX" altLang="es-MX" dirty="0">
                <a:solidFill>
                  <a:schemeClr val="accent2"/>
                </a:solidFill>
              </a:rPr>
              <a:t>: inocente	       	 H</a:t>
            </a:r>
            <a:r>
              <a:rPr lang="es-MX" altLang="es-MX" baseline="-25000" dirty="0">
                <a:solidFill>
                  <a:schemeClr val="accent2"/>
                </a:solidFill>
              </a:rPr>
              <a:t>0</a:t>
            </a:r>
            <a:r>
              <a:rPr lang="es-MX" altLang="es-MX" dirty="0">
                <a:solidFill>
                  <a:schemeClr val="accent2"/>
                </a:solidFill>
              </a:rPr>
              <a:t>: </a:t>
            </a:r>
            <a:r>
              <a:rPr lang="es-MX" altLang="es-MX" dirty="0">
                <a:solidFill>
                  <a:schemeClr val="accent2"/>
                </a:solidFill>
                <a:latin typeface="Symbol" panose="05050102010706020507" pitchFamily="18" charset="2"/>
              </a:rPr>
              <a:t>m</a:t>
            </a:r>
            <a:r>
              <a:rPr lang="es-MX" altLang="es-MX" dirty="0">
                <a:solidFill>
                  <a:schemeClr val="accent2"/>
                </a:solidFill>
              </a:rPr>
              <a:t> no excede las cantidades mínimas</a:t>
            </a:r>
          </a:p>
          <a:p>
            <a:pPr>
              <a:spcBef>
                <a:spcPct val="50000"/>
              </a:spcBef>
            </a:pPr>
            <a:r>
              <a:rPr lang="es-MX" altLang="es-MX" dirty="0">
                <a:solidFill>
                  <a:schemeClr val="accent2"/>
                </a:solidFill>
              </a:rPr>
              <a:t>H</a:t>
            </a:r>
            <a:r>
              <a:rPr lang="es-MX" altLang="es-MX" baseline="-25000" dirty="0">
                <a:solidFill>
                  <a:schemeClr val="accent2"/>
                </a:solidFill>
              </a:rPr>
              <a:t>a</a:t>
            </a:r>
            <a:r>
              <a:rPr lang="es-MX" altLang="es-MX" dirty="0">
                <a:solidFill>
                  <a:schemeClr val="accent2"/>
                </a:solidFill>
              </a:rPr>
              <a:t>: culpable	       	 H</a:t>
            </a:r>
            <a:r>
              <a:rPr lang="es-MX" altLang="es-MX" baseline="-25000" dirty="0">
                <a:solidFill>
                  <a:schemeClr val="accent2"/>
                </a:solidFill>
              </a:rPr>
              <a:t>a</a:t>
            </a:r>
            <a:r>
              <a:rPr lang="es-MX" altLang="es-MX" dirty="0">
                <a:solidFill>
                  <a:schemeClr val="accent2"/>
                </a:solidFill>
              </a:rPr>
              <a:t>: </a:t>
            </a:r>
            <a:r>
              <a:rPr lang="es-MX" altLang="es-MX" dirty="0">
                <a:solidFill>
                  <a:schemeClr val="accent2"/>
                </a:solidFill>
                <a:latin typeface="Symbol" panose="05050102010706020507" pitchFamily="18" charset="2"/>
              </a:rPr>
              <a:t>m</a:t>
            </a:r>
            <a:r>
              <a:rPr lang="es-MX" altLang="es-MX" dirty="0">
                <a:solidFill>
                  <a:schemeClr val="accent2"/>
                </a:solidFill>
              </a:rPr>
              <a:t> excede las cantidades mínimas</a:t>
            </a:r>
          </a:p>
        </p:txBody>
      </p:sp>
    </p:spTree>
    <p:extLst>
      <p:ext uri="{BB962C8B-B14F-4D97-AF65-F5344CB8AC3E}">
        <p14:creationId xmlns:p14="http://schemas.microsoft.com/office/powerpoint/2010/main" val="37944740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s-MX" altLang="es-MX" dirty="0"/>
              <a:t>Partes de una prueba estadística (o un test estadístico)</a:t>
            </a:r>
            <a:endParaRPr lang="en-US" altLang="es-MX" dirty="0"/>
          </a:p>
        </p:txBody>
      </p:sp>
      <p:sp>
        <p:nvSpPr>
          <p:cNvPr id="228355" name="Rectangle 3"/>
          <p:cNvSpPr>
            <a:spLocks noGrp="1" noChangeArrowheads="1"/>
          </p:cNvSpPr>
          <p:nvPr>
            <p:ph idx="1"/>
          </p:nvPr>
        </p:nvSpPr>
        <p:spPr/>
        <p:txBody>
          <a:bodyPr>
            <a:normAutofit fontScale="92500" lnSpcReduction="10000"/>
          </a:bodyPr>
          <a:lstStyle/>
          <a:p>
            <a:pPr marL="457189" indent="-457189">
              <a:buFont typeface="+mj-lt"/>
              <a:buAutoNum type="arabicPeriod" startAt="3"/>
            </a:pPr>
            <a:r>
              <a:rPr lang="es-MX" altLang="es-MX" sz="2400" dirty="0"/>
              <a:t>El estadístico de prueba:</a:t>
            </a:r>
          </a:p>
          <a:p>
            <a:pPr marL="173732" lvl="1" indent="0">
              <a:buNone/>
            </a:pPr>
            <a:r>
              <a:rPr lang="es-MX" altLang="es-MX" sz="2000" dirty="0"/>
              <a:t>Un sol estadístico calculado a partir de la muestra que nos permita rechazar o no rechazar H</a:t>
            </a:r>
            <a:r>
              <a:rPr lang="es-MX" altLang="es-MX" sz="2000" baseline="-25000" dirty="0"/>
              <a:t>0</a:t>
            </a:r>
            <a:r>
              <a:rPr lang="es-MX" altLang="es-MX" sz="2000" dirty="0"/>
              <a:t>, y</a:t>
            </a:r>
          </a:p>
          <a:p>
            <a:pPr marL="173732" lvl="1" indent="0">
              <a:buNone/>
            </a:pPr>
            <a:endParaRPr lang="es-MX" altLang="es-MX" sz="2133" dirty="0"/>
          </a:p>
          <a:p>
            <a:pPr marL="173732" lvl="1" indent="0">
              <a:buNone/>
            </a:pPr>
            <a:r>
              <a:rPr lang="es-MX" altLang="es-MX" sz="2133" dirty="0"/>
              <a:t>4. 1  </a:t>
            </a:r>
            <a:r>
              <a:rPr lang="es-MX" altLang="es-MX" sz="2400" dirty="0"/>
              <a:t>Valor-p</a:t>
            </a:r>
            <a:r>
              <a:rPr lang="es-MX" altLang="es-MX" sz="2133" dirty="0"/>
              <a:t>:</a:t>
            </a:r>
          </a:p>
          <a:p>
            <a:pPr marL="173732" lvl="1" indent="0">
              <a:buNone/>
            </a:pPr>
            <a:r>
              <a:rPr lang="es-MX" altLang="es-MX" sz="2000" dirty="0"/>
              <a:t>Una probabilidad, calculada a partir de la estadística de prueba que mide si la estadística de prueba es probable o improbable, suponiendo que H0 es verdadera.</a:t>
            </a:r>
          </a:p>
          <a:p>
            <a:pPr marL="173732" lvl="1" indent="0">
              <a:buNone/>
            </a:pPr>
            <a:r>
              <a:rPr lang="es-MX" altLang="es-MX" dirty="0"/>
              <a:t>4.2 </a:t>
            </a:r>
            <a:r>
              <a:rPr lang="es-MX" altLang="es-MX" sz="2400" dirty="0"/>
              <a:t>La región de rechazo:</a:t>
            </a:r>
          </a:p>
          <a:p>
            <a:pPr marL="173732" lvl="1" indent="0">
              <a:buNone/>
            </a:pPr>
            <a:r>
              <a:rPr lang="es-MX" altLang="es-MX" sz="2000" dirty="0"/>
              <a:t>Una regla que nos dice para qué valores de la estadística de prueba, o para los que p-valores, la hipótesis nula debe ser rechazada.</a:t>
            </a:r>
            <a:endParaRPr lang="en-US" altLang="es-MX" sz="2000" dirty="0"/>
          </a:p>
        </p:txBody>
      </p:sp>
    </p:spTree>
    <p:extLst>
      <p:ext uri="{BB962C8B-B14F-4D97-AF65-F5344CB8AC3E}">
        <p14:creationId xmlns:p14="http://schemas.microsoft.com/office/powerpoint/2010/main" val="156481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s-MX" altLang="es-MX" dirty="0"/>
              <a:t>Partes de una prueba estadística (o un test estadístico)</a:t>
            </a:r>
            <a:endParaRPr lang="en-US" altLang="es-MX" dirty="0"/>
          </a:p>
        </p:txBody>
      </p:sp>
      <p:sp>
        <p:nvSpPr>
          <p:cNvPr id="229379" name="Rectangle 3"/>
          <p:cNvSpPr>
            <a:spLocks noGrp="1" noChangeArrowheads="1"/>
          </p:cNvSpPr>
          <p:nvPr>
            <p:ph idx="1"/>
          </p:nvPr>
        </p:nvSpPr>
        <p:spPr/>
        <p:txBody>
          <a:bodyPr>
            <a:normAutofit/>
          </a:bodyPr>
          <a:lstStyle/>
          <a:p>
            <a:pPr marL="457189" indent="-457189">
              <a:buFont typeface="+mj-lt"/>
              <a:buAutoNum type="arabicPeriod" startAt="5"/>
            </a:pPr>
            <a:r>
              <a:rPr lang="es-MX" altLang="es-MX" sz="2800" dirty="0"/>
              <a:t> Conclusión:</a:t>
            </a:r>
          </a:p>
          <a:p>
            <a:pPr marL="173732" lvl="1" indent="0">
              <a:buNone/>
            </a:pPr>
            <a:r>
              <a:rPr lang="es-MX" altLang="es-MX" sz="2400" dirty="0"/>
              <a:t>"Rechazar H</a:t>
            </a:r>
            <a:r>
              <a:rPr lang="es-MX" altLang="es-MX" sz="2400" baseline="-25000" dirty="0"/>
              <a:t>0</a:t>
            </a:r>
            <a:r>
              <a:rPr lang="es-MX" altLang="es-MX" sz="2400" dirty="0"/>
              <a:t>" o "No rechazar H</a:t>
            </a:r>
            <a:r>
              <a:rPr lang="es-MX" altLang="es-MX" sz="2400" baseline="-25000" dirty="0"/>
              <a:t>0</a:t>
            </a:r>
            <a:r>
              <a:rPr lang="es-MX" altLang="es-MX" sz="2400" dirty="0"/>
              <a:t>", junto con una declaración sobre la fiabilidad de su conclusión.</a:t>
            </a:r>
          </a:p>
          <a:p>
            <a:r>
              <a:rPr lang="es-MX" altLang="es-MX" sz="2400" dirty="0"/>
              <a:t>¿Cómo decidir cuándo rechazar H</a:t>
            </a:r>
            <a:r>
              <a:rPr lang="es-MX" altLang="es-MX" sz="2400" baseline="-25000" dirty="0"/>
              <a:t>0</a:t>
            </a:r>
            <a:r>
              <a:rPr lang="es-MX" altLang="es-MX" sz="2400" dirty="0"/>
              <a:t>?</a:t>
            </a:r>
          </a:p>
          <a:p>
            <a:r>
              <a:rPr lang="es-MX" altLang="es-MX" sz="2400" dirty="0"/>
              <a:t>Depende del nivel de significancia, </a:t>
            </a:r>
            <a:r>
              <a:rPr lang="es-MX" altLang="es-MX" sz="2400" dirty="0">
                <a:latin typeface="Symbol" panose="05050102010706020507" pitchFamily="18" charset="2"/>
              </a:rPr>
              <a:t>a</a:t>
            </a:r>
            <a:r>
              <a:rPr lang="es-MX" altLang="es-MX" sz="2400" dirty="0"/>
              <a:t>, </a:t>
            </a:r>
            <a:r>
              <a:rPr lang="es-MX" altLang="es-MX" sz="2400" dirty="0">
                <a:effectLst>
                  <a:outerShdw blurRad="38100" dist="38100" dir="2700000" algn="tl">
                    <a:srgbClr val="000000">
                      <a:alpha val="43137"/>
                    </a:srgbClr>
                  </a:outerShdw>
                </a:effectLst>
              </a:rPr>
              <a:t>el riesgo máximo tolerable que desea tener de cometer un error</a:t>
            </a:r>
            <a:r>
              <a:rPr lang="es-MX" altLang="es-MX" sz="2400" dirty="0"/>
              <a:t>, si decide rechazar H</a:t>
            </a:r>
            <a:r>
              <a:rPr lang="es-MX" altLang="es-MX" sz="2400" baseline="-25000" dirty="0"/>
              <a:t>0</a:t>
            </a:r>
            <a:r>
              <a:rPr lang="es-MX" altLang="es-MX" sz="2400" dirty="0"/>
              <a:t>.</a:t>
            </a:r>
          </a:p>
          <a:p>
            <a:r>
              <a:rPr lang="es-MX" altLang="es-MX" sz="2400" dirty="0"/>
              <a:t>Por lo general, el nivel de significancia es </a:t>
            </a:r>
            <a:r>
              <a:rPr lang="es-MX" altLang="es-MX" sz="2400" dirty="0">
                <a:latin typeface="Symbol" panose="05050102010706020507" pitchFamily="18" charset="2"/>
              </a:rPr>
              <a:t>a</a:t>
            </a:r>
            <a:r>
              <a:rPr lang="es-MX" altLang="es-MX" sz="2400" dirty="0"/>
              <a:t> = 0.01 o </a:t>
            </a:r>
            <a:r>
              <a:rPr lang="es-MX" altLang="es-MX" sz="2400" dirty="0">
                <a:latin typeface="Symbol" panose="05050102010706020507" pitchFamily="18" charset="2"/>
              </a:rPr>
              <a:t>a</a:t>
            </a:r>
            <a:r>
              <a:rPr lang="es-MX" altLang="es-MX" sz="2400" dirty="0"/>
              <a:t> = 0.05.</a:t>
            </a:r>
            <a:endParaRPr lang="en-US" altLang="es-MX" sz="2400" dirty="0"/>
          </a:p>
        </p:txBody>
      </p:sp>
    </p:spTree>
    <p:extLst>
      <p:ext uri="{BB962C8B-B14F-4D97-AF65-F5344CB8AC3E}">
        <p14:creationId xmlns:p14="http://schemas.microsoft.com/office/powerpoint/2010/main" val="1731026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s-ES" altLang="es-MX"/>
              <a:t>Tipos de prueba de hipótesis</a:t>
            </a:r>
          </a:p>
        </p:txBody>
      </p:sp>
      <p:sp>
        <p:nvSpPr>
          <p:cNvPr id="6147" name="Rectangle 3"/>
          <p:cNvSpPr>
            <a:spLocks noChangeArrowheads="1"/>
          </p:cNvSpPr>
          <p:nvPr/>
        </p:nvSpPr>
        <p:spPr bwMode="auto">
          <a:xfrm>
            <a:off x="1007435" y="1915502"/>
            <a:ext cx="5664629"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Clr>
                <a:schemeClr val="accent1"/>
              </a:buClr>
              <a:buSzPct val="65000"/>
              <a:buFont typeface="Wingdings" panose="05000000000000000000" pitchFamily="2" charset="2"/>
              <a:buChar char="n"/>
            </a:pPr>
            <a:r>
              <a:rPr lang="es-PE" altLang="es-MX" sz="2800" dirty="0">
                <a:latin typeface="+mn-lt"/>
              </a:rPr>
              <a:t>Prueba bilateral o de dos colas:</a:t>
            </a:r>
            <a:endParaRPr lang="es-ES" altLang="es-MX" sz="2800" dirty="0">
              <a:latin typeface="+mn-lt"/>
            </a:endParaRPr>
          </a:p>
        </p:txBody>
      </p:sp>
      <p:graphicFrame>
        <p:nvGraphicFramePr>
          <p:cNvPr id="27656" name="Object 4"/>
          <p:cNvGraphicFramePr>
            <a:graphicFrameLocks noChangeAspect="1"/>
          </p:cNvGraphicFramePr>
          <p:nvPr/>
        </p:nvGraphicFramePr>
        <p:xfrm>
          <a:off x="1487489" y="3097999"/>
          <a:ext cx="1817687" cy="1211263"/>
        </p:xfrm>
        <a:graphic>
          <a:graphicData uri="http://schemas.openxmlformats.org/presentationml/2006/ole">
            <mc:AlternateContent xmlns:mc="http://schemas.openxmlformats.org/markup-compatibility/2006">
              <mc:Choice xmlns:v="urn:schemas-microsoft-com:vml" Requires="v">
                <p:oleObj spid="_x0000_s6148" name="Ecuación" r:id="rId3" imgW="685800" imgH="457200" progId="Equation.3">
                  <p:embed/>
                </p:oleObj>
              </mc:Choice>
              <mc:Fallback>
                <p:oleObj name="Ecuación" r:id="rId3" imgW="685800" imgH="457200" progId="Equation.3">
                  <p:embed/>
                  <p:pic>
                    <p:nvPicPr>
                      <p:cNvPr id="2765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9" y="3097999"/>
                        <a:ext cx="1817687" cy="1211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6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830" y="2551715"/>
            <a:ext cx="5800725" cy="356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6">
            <p14:nvContentPartPr>
              <p14:cNvPr id="2" name="Entrada de lápiz 1">
                <a:extLst>
                  <a:ext uri="{FF2B5EF4-FFF2-40B4-BE49-F238E27FC236}">
                    <a16:creationId xmlns:a16="http://schemas.microsoft.com/office/drawing/2014/main" id="{C8DBD8F3-9DAC-7246-9B68-27DF5503C544}"/>
                  </a:ext>
                </a:extLst>
              </p14:cNvPr>
              <p14:cNvContentPartPr/>
              <p14:nvPr/>
            </p14:nvContentPartPr>
            <p14:xfrm>
              <a:off x="1293840" y="1069920"/>
              <a:ext cx="8506800" cy="5281200"/>
            </p14:xfrm>
          </p:contentPart>
        </mc:Choice>
        <mc:Fallback>
          <p:pic>
            <p:nvPicPr>
              <p:cNvPr id="2" name="Entrada de lápiz 1">
                <a:extLst>
                  <a:ext uri="{FF2B5EF4-FFF2-40B4-BE49-F238E27FC236}">
                    <a16:creationId xmlns:a16="http://schemas.microsoft.com/office/drawing/2014/main" id="{C8DBD8F3-9DAC-7246-9B68-27DF5503C544}"/>
                  </a:ext>
                </a:extLst>
              </p:cNvPr>
              <p:cNvPicPr/>
              <p:nvPr/>
            </p:nvPicPr>
            <p:blipFill>
              <a:blip r:embed="rId7"/>
              <a:stretch>
                <a:fillRect/>
              </a:stretch>
            </p:blipFill>
            <p:spPr>
              <a:xfrm>
                <a:off x="1284480" y="1060560"/>
                <a:ext cx="8525520" cy="5299920"/>
              </a:xfrm>
              <a:prstGeom prst="rect">
                <a:avLst/>
              </a:prstGeom>
            </p:spPr>
          </p:pic>
        </mc:Fallback>
      </mc:AlternateContent>
    </p:spTree>
    <p:extLst>
      <p:ext uri="{BB962C8B-B14F-4D97-AF65-F5344CB8AC3E}">
        <p14:creationId xmlns:p14="http://schemas.microsoft.com/office/powerpoint/2010/main" val="2128654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s-ES" altLang="es-MX" dirty="0"/>
              <a:t>Tipos de prueba de hipótesis</a:t>
            </a:r>
          </a:p>
        </p:txBody>
      </p:sp>
      <p:sp>
        <p:nvSpPr>
          <p:cNvPr id="6147" name="Rectangle 3"/>
          <p:cNvSpPr>
            <a:spLocks noChangeArrowheads="1"/>
          </p:cNvSpPr>
          <p:nvPr/>
        </p:nvSpPr>
        <p:spPr bwMode="auto">
          <a:xfrm>
            <a:off x="821057" y="1618829"/>
            <a:ext cx="52562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Clr>
                <a:schemeClr val="accent1"/>
              </a:buClr>
              <a:buSzPct val="65000"/>
              <a:buFont typeface="Wingdings" panose="05000000000000000000" pitchFamily="2" charset="2"/>
              <a:buChar char="n"/>
            </a:pPr>
            <a:r>
              <a:rPr lang="es-PE" altLang="es-MX" sz="2800" dirty="0">
                <a:latin typeface="Garamond" panose="02020404030301010803" pitchFamily="18" charset="0"/>
              </a:rPr>
              <a:t>Prueba unilateral derecha:</a:t>
            </a:r>
            <a:endParaRPr lang="es-ES" altLang="es-MX" sz="2800" dirty="0">
              <a:latin typeface="Garamond" panose="02020404030301010803" pitchFamily="18" charset="0"/>
            </a:endParaRPr>
          </a:p>
        </p:txBody>
      </p:sp>
      <p:sp>
        <p:nvSpPr>
          <p:cNvPr id="2" name="Rectangle 3"/>
          <p:cNvSpPr>
            <a:spLocks noChangeArrowheads="1"/>
          </p:cNvSpPr>
          <p:nvPr/>
        </p:nvSpPr>
        <p:spPr bwMode="auto">
          <a:xfrm>
            <a:off x="1095375" y="3970827"/>
            <a:ext cx="52562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Bef>
                <a:spcPct val="20000"/>
              </a:spcBef>
              <a:buClr>
                <a:schemeClr val="accent1"/>
              </a:buClr>
              <a:buSzPct val="65000"/>
              <a:buFont typeface="Wingdings" panose="05000000000000000000" pitchFamily="2" charset="2"/>
              <a:buChar char="n"/>
            </a:pPr>
            <a:r>
              <a:rPr lang="es-PE" altLang="es-MX" sz="2800" dirty="0">
                <a:latin typeface="Garamond" panose="02020404030301010803" pitchFamily="18" charset="0"/>
              </a:rPr>
              <a:t>Prueba unilateral izquierda:</a:t>
            </a:r>
            <a:endParaRPr lang="es-ES" altLang="es-MX" sz="2800" dirty="0">
              <a:latin typeface="Garamond" panose="02020404030301010803" pitchFamily="18" charset="0"/>
            </a:endParaRPr>
          </a:p>
        </p:txBody>
      </p:sp>
      <p:pic>
        <p:nvPicPr>
          <p:cNvPr id="3687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1589" y="1802035"/>
            <a:ext cx="43926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5907" y="4131601"/>
            <a:ext cx="4459287"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6875" name="Object 4"/>
          <p:cNvGraphicFramePr>
            <a:graphicFrameLocks noChangeAspect="1"/>
          </p:cNvGraphicFramePr>
          <p:nvPr/>
        </p:nvGraphicFramePr>
        <p:xfrm>
          <a:off x="3885407" y="2238492"/>
          <a:ext cx="1584325" cy="1055688"/>
        </p:xfrm>
        <a:graphic>
          <a:graphicData uri="http://schemas.openxmlformats.org/presentationml/2006/ole">
            <mc:AlternateContent xmlns:mc="http://schemas.openxmlformats.org/markup-compatibility/2006">
              <mc:Choice xmlns:v="urn:schemas-microsoft-com:vml" Requires="v">
                <p:oleObj spid="_x0000_s7175" name="Ecuación" r:id="rId5" imgW="685800" imgH="457200" progId="Equation.3">
                  <p:embed/>
                </p:oleObj>
              </mc:Choice>
              <mc:Fallback>
                <p:oleObj name="Ecuación" r:id="rId5" imgW="685800" imgH="457200" progId="Equation.3">
                  <p:embed/>
                  <p:pic>
                    <p:nvPicPr>
                      <p:cNvPr id="3687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5407" y="2238492"/>
                        <a:ext cx="1584325"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6" name="Object 4"/>
          <p:cNvGraphicFramePr>
            <a:graphicFrameLocks noChangeAspect="1"/>
          </p:cNvGraphicFramePr>
          <p:nvPr/>
        </p:nvGraphicFramePr>
        <p:xfrm>
          <a:off x="3975102" y="5349213"/>
          <a:ext cx="1584325" cy="1055688"/>
        </p:xfrm>
        <a:graphic>
          <a:graphicData uri="http://schemas.openxmlformats.org/presentationml/2006/ole">
            <mc:AlternateContent xmlns:mc="http://schemas.openxmlformats.org/markup-compatibility/2006">
              <mc:Choice xmlns:v="urn:schemas-microsoft-com:vml" Requires="v">
                <p:oleObj spid="_x0000_s7176" name="Ecuación" r:id="rId7" imgW="685800" imgH="457200" progId="Equation.3">
                  <p:embed/>
                </p:oleObj>
              </mc:Choice>
              <mc:Fallback>
                <p:oleObj name="Ecuación" r:id="rId7" imgW="685800" imgH="457200" progId="Equation.3">
                  <p:embed/>
                  <p:pic>
                    <p:nvPicPr>
                      <p:cNvPr id="368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5102" y="5349213"/>
                        <a:ext cx="1584325"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3" name="Entrada de lápiz 2">
                <a:extLst>
                  <a:ext uri="{FF2B5EF4-FFF2-40B4-BE49-F238E27FC236}">
                    <a16:creationId xmlns:a16="http://schemas.microsoft.com/office/drawing/2014/main" id="{119F587C-9390-A44D-9F03-C89E00F20737}"/>
                  </a:ext>
                </a:extLst>
              </p14:cNvPr>
              <p14:cNvContentPartPr/>
              <p14:nvPr/>
            </p14:nvContentPartPr>
            <p14:xfrm>
              <a:off x="4872240" y="2566440"/>
              <a:ext cx="178560" cy="34560"/>
            </p14:xfrm>
          </p:contentPart>
        </mc:Choice>
        <mc:Fallback>
          <p:pic>
            <p:nvPicPr>
              <p:cNvPr id="3" name="Entrada de lápiz 2">
                <a:extLst>
                  <a:ext uri="{FF2B5EF4-FFF2-40B4-BE49-F238E27FC236}">
                    <a16:creationId xmlns:a16="http://schemas.microsoft.com/office/drawing/2014/main" id="{119F587C-9390-A44D-9F03-C89E00F20737}"/>
                  </a:ext>
                </a:extLst>
              </p:cNvPr>
              <p:cNvPicPr/>
              <p:nvPr/>
            </p:nvPicPr>
            <p:blipFill>
              <a:blip r:embed="rId10"/>
              <a:stretch>
                <a:fillRect/>
              </a:stretch>
            </p:blipFill>
            <p:spPr>
              <a:xfrm>
                <a:off x="4862880" y="2557080"/>
                <a:ext cx="197280" cy="53280"/>
              </a:xfrm>
              <a:prstGeom prst="rect">
                <a:avLst/>
              </a:prstGeom>
            </p:spPr>
          </p:pic>
        </mc:Fallback>
      </mc:AlternateContent>
    </p:spTree>
    <p:extLst>
      <p:ext uri="{BB962C8B-B14F-4D97-AF65-F5344CB8AC3E}">
        <p14:creationId xmlns:p14="http://schemas.microsoft.com/office/powerpoint/2010/main" val="1616920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altLang="es-MX" dirty="0" err="1"/>
              <a:t>Estadístico</a:t>
            </a:r>
            <a:r>
              <a:rPr lang="en-US" altLang="es-MX" dirty="0"/>
              <a:t> de </a:t>
            </a:r>
            <a:r>
              <a:rPr lang="en-US" altLang="es-MX" dirty="0" err="1"/>
              <a:t>Prueba</a:t>
            </a:r>
            <a:endParaRPr lang="en-US" altLang="es-MX" dirty="0"/>
          </a:p>
        </p:txBody>
      </p:sp>
      <p:sp>
        <p:nvSpPr>
          <p:cNvPr id="233475" name="Rectangle 3"/>
          <p:cNvSpPr>
            <a:spLocks noGrp="1" noChangeArrowheads="1"/>
          </p:cNvSpPr>
          <p:nvPr>
            <p:ph idx="1"/>
          </p:nvPr>
        </p:nvSpPr>
        <p:spPr/>
        <p:txBody>
          <a:bodyPr anchor="t"/>
          <a:lstStyle/>
          <a:p>
            <a:r>
              <a:rPr lang="es-MX" altLang="es-MX" dirty="0"/>
              <a:t>Supongamos en primer lugar que H0 es verdadera. La media </a:t>
            </a:r>
            <a:r>
              <a:rPr lang="es-MX" altLang="es-MX" dirty="0" err="1"/>
              <a:t>muestral</a:t>
            </a:r>
            <a:r>
              <a:rPr lang="es-MX" altLang="es-MX" dirty="0"/>
              <a:t>     es nuestra mejor estimación de m, y la usamos en una forma estandarizada como la estadística de prueba:</a:t>
            </a:r>
            <a:endParaRPr lang="en-US" altLang="es-MX" dirty="0"/>
          </a:p>
          <a:p>
            <a:endParaRPr lang="en-US" altLang="es-MX" dirty="0"/>
          </a:p>
        </p:txBody>
      </p:sp>
      <p:graphicFrame>
        <p:nvGraphicFramePr>
          <p:cNvPr id="233480" name="Object 8"/>
          <p:cNvGraphicFramePr>
            <a:graphicFrameLocks noChangeAspect="1"/>
          </p:cNvGraphicFramePr>
          <p:nvPr/>
        </p:nvGraphicFramePr>
        <p:xfrm>
          <a:off x="9840416" y="2057400"/>
          <a:ext cx="385763" cy="457200"/>
        </p:xfrm>
        <a:graphic>
          <a:graphicData uri="http://schemas.openxmlformats.org/presentationml/2006/ole">
            <mc:AlternateContent xmlns:mc="http://schemas.openxmlformats.org/markup-compatibility/2006">
              <mc:Choice xmlns:v="urn:schemas-microsoft-com:vml" Requires="v">
                <p:oleObj spid="_x0000_s8205" name="Equation" r:id="rId3" imgW="139680" imgH="164880" progId="Equation.3">
                  <p:embed/>
                </p:oleObj>
              </mc:Choice>
              <mc:Fallback>
                <p:oleObj name="Equation" r:id="rId3" imgW="139680" imgH="164880" progId="Equation.3">
                  <p:embed/>
                  <p:pic>
                    <p:nvPicPr>
                      <p:cNvPr id="233480" name="Object 8"/>
                      <p:cNvPicPr>
                        <a:picLocks noChangeAspect="1" noChangeArrowheads="1"/>
                      </p:cNvPicPr>
                      <p:nvPr/>
                    </p:nvPicPr>
                    <p:blipFill>
                      <a:blip r:embed="rId4"/>
                      <a:srcRect/>
                      <a:stretch>
                        <a:fillRect/>
                      </a:stretch>
                    </p:blipFill>
                    <p:spPr bwMode="auto">
                      <a:xfrm>
                        <a:off x="9840416" y="2057400"/>
                        <a:ext cx="385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1" name="Object 9"/>
          <p:cNvGraphicFramePr>
            <a:graphicFrameLocks noChangeAspect="1"/>
          </p:cNvGraphicFramePr>
          <p:nvPr/>
        </p:nvGraphicFramePr>
        <p:xfrm>
          <a:off x="4495801" y="3581402"/>
          <a:ext cx="3602039" cy="1216025"/>
        </p:xfrm>
        <a:graphic>
          <a:graphicData uri="http://schemas.openxmlformats.org/presentationml/2006/ole">
            <mc:AlternateContent xmlns:mc="http://schemas.openxmlformats.org/markup-compatibility/2006">
              <mc:Choice xmlns:v="urn:schemas-microsoft-com:vml" Requires="v">
                <p:oleObj spid="_x0000_s8206" name="Equation" r:id="rId5" imgW="1244520" imgH="419040" progId="Equation.3">
                  <p:embed/>
                </p:oleObj>
              </mc:Choice>
              <mc:Fallback>
                <p:oleObj name="Equation" r:id="rId5" imgW="1244520" imgH="419040" progId="Equation.3">
                  <p:embed/>
                  <p:pic>
                    <p:nvPicPr>
                      <p:cNvPr id="233481" name="Object 9"/>
                      <p:cNvPicPr>
                        <a:picLocks noChangeAspect="1" noChangeArrowheads="1"/>
                      </p:cNvPicPr>
                      <p:nvPr/>
                    </p:nvPicPr>
                    <p:blipFill>
                      <a:blip r:embed="rId6"/>
                      <a:srcRect/>
                      <a:stretch>
                        <a:fillRect/>
                      </a:stretch>
                    </p:blipFill>
                    <p:spPr bwMode="auto">
                      <a:xfrm>
                        <a:off x="4495801" y="3581402"/>
                        <a:ext cx="3602039" cy="1216025"/>
                      </a:xfrm>
                      <a:prstGeom prst="rect">
                        <a:avLst/>
                      </a:prstGeom>
                      <a:solidFill>
                        <a:schemeClr val="bg1"/>
                      </a:solidFill>
                      <a:ln w="28575">
                        <a:solidFill>
                          <a:schemeClr val="accent2"/>
                        </a:solidFill>
                        <a:miter lim="800000"/>
                        <a:headEnd/>
                        <a:tailEnd/>
                      </a:ln>
                      <a:effectLst>
                        <a:outerShdw dist="107763" dir="2700000" algn="ctr" rotWithShape="0">
                          <a:srgbClr val="808080"/>
                        </a:outerShdw>
                      </a:effectLst>
                    </p:spPr>
                  </p:pic>
                </p:oleObj>
              </mc:Fallback>
            </mc:AlternateContent>
          </a:graphicData>
        </a:graphic>
      </p:graphicFrame>
      <p:sp>
        <p:nvSpPr>
          <p:cNvPr id="233485" name="Text Box 13"/>
          <p:cNvSpPr txBox="1">
            <a:spLocks noChangeArrowheads="1"/>
          </p:cNvSpPr>
          <p:nvPr/>
        </p:nvSpPr>
        <p:spPr bwMode="auto">
          <a:xfrm>
            <a:off x="1164860" y="5259071"/>
            <a:ext cx="8229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800" dirty="0"/>
              <a:t>Dado que     tiene una distribución normal aproximada, con media </a:t>
            </a:r>
            <a:r>
              <a:rPr lang="es-MX" altLang="es-MX" sz="2800" dirty="0">
                <a:latin typeface="Symbol" panose="05050102010706020507" pitchFamily="18" charset="2"/>
              </a:rPr>
              <a:t>m</a:t>
            </a:r>
            <a:r>
              <a:rPr lang="es-MX" altLang="es-MX" sz="2800" baseline="-25000" dirty="0">
                <a:latin typeface="Symbol" panose="05050102010706020507" pitchFamily="18" charset="2"/>
              </a:rPr>
              <a:t>0</a:t>
            </a:r>
            <a:r>
              <a:rPr lang="es-MX" altLang="es-MX" sz="2800" dirty="0"/>
              <a:t> con una desviación estándar</a:t>
            </a:r>
            <a:r>
              <a:rPr lang="en-US" altLang="es-MX" sz="1600" dirty="0"/>
              <a:t>.</a:t>
            </a:r>
          </a:p>
        </p:txBody>
      </p:sp>
      <p:graphicFrame>
        <p:nvGraphicFramePr>
          <p:cNvPr id="233486" name="Object 14"/>
          <p:cNvGraphicFramePr>
            <a:graphicFrameLocks noChangeAspect="1"/>
          </p:cNvGraphicFramePr>
          <p:nvPr/>
        </p:nvGraphicFramePr>
        <p:xfrm>
          <a:off x="5404909" y="5527548"/>
          <a:ext cx="385763" cy="457200"/>
        </p:xfrm>
        <a:graphic>
          <a:graphicData uri="http://schemas.openxmlformats.org/presentationml/2006/ole">
            <mc:AlternateContent xmlns:mc="http://schemas.openxmlformats.org/markup-compatibility/2006">
              <mc:Choice xmlns:v="urn:schemas-microsoft-com:vml" Requires="v">
                <p:oleObj spid="_x0000_s8207" name="Equation" r:id="rId7" imgW="139680" imgH="164880" progId="Equation.3">
                  <p:embed/>
                </p:oleObj>
              </mc:Choice>
              <mc:Fallback>
                <p:oleObj name="Equation" r:id="rId7" imgW="139680" imgH="164880" progId="Equation.3">
                  <p:embed/>
                  <p:pic>
                    <p:nvPicPr>
                      <p:cNvPr id="233486" name="Object 14"/>
                      <p:cNvPicPr>
                        <a:picLocks noChangeAspect="1" noChangeArrowheads="1"/>
                      </p:cNvPicPr>
                      <p:nvPr/>
                    </p:nvPicPr>
                    <p:blipFill>
                      <a:blip r:embed="rId8"/>
                      <a:srcRect/>
                      <a:stretch>
                        <a:fillRect/>
                      </a:stretch>
                    </p:blipFill>
                    <p:spPr bwMode="auto">
                      <a:xfrm>
                        <a:off x="5404909" y="5527548"/>
                        <a:ext cx="385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487" name="Object 15"/>
          <p:cNvGraphicFramePr>
            <a:graphicFrameLocks noChangeAspect="1"/>
          </p:cNvGraphicFramePr>
          <p:nvPr/>
        </p:nvGraphicFramePr>
        <p:xfrm>
          <a:off x="8304245" y="5722811"/>
          <a:ext cx="990600" cy="523875"/>
        </p:xfrm>
        <a:graphic>
          <a:graphicData uri="http://schemas.openxmlformats.org/presentationml/2006/ole">
            <mc:AlternateContent xmlns:mc="http://schemas.openxmlformats.org/markup-compatibility/2006">
              <mc:Choice xmlns:v="urn:schemas-microsoft-com:vml" Requires="v">
                <p:oleObj spid="_x0000_s8208" name="Equation" r:id="rId9" imgW="431640" imgH="228600" progId="Equation.3">
                  <p:embed/>
                </p:oleObj>
              </mc:Choice>
              <mc:Fallback>
                <p:oleObj name="Equation" r:id="rId9" imgW="431640" imgH="228600" progId="Equation.3">
                  <p:embed/>
                  <p:pic>
                    <p:nvPicPr>
                      <p:cNvPr id="233487" name="Object 15"/>
                      <p:cNvPicPr>
                        <a:picLocks noChangeAspect="1" noChangeArrowheads="1"/>
                      </p:cNvPicPr>
                      <p:nvPr/>
                    </p:nvPicPr>
                    <p:blipFill>
                      <a:blip r:embed="rId10"/>
                      <a:srcRect/>
                      <a:stretch>
                        <a:fillRect/>
                      </a:stretch>
                    </p:blipFill>
                    <p:spPr bwMode="auto">
                      <a:xfrm>
                        <a:off x="8304245" y="5722811"/>
                        <a:ext cx="990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14516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es-MX" dirty="0" err="1"/>
              <a:t>Otras</a:t>
            </a:r>
            <a:r>
              <a:rPr lang="en-US" altLang="es-MX" dirty="0"/>
              <a:t> </a:t>
            </a:r>
            <a:r>
              <a:rPr lang="en-US" altLang="es-MX" dirty="0" err="1"/>
              <a:t>pruebas</a:t>
            </a:r>
            <a:r>
              <a:rPr lang="en-US" altLang="es-MX" dirty="0"/>
              <a:t> de </a:t>
            </a:r>
            <a:r>
              <a:rPr lang="en-US" altLang="es-MX" dirty="0" err="1"/>
              <a:t>hipótesis</a:t>
            </a:r>
            <a:r>
              <a:rPr lang="en-US" altLang="es-MX" dirty="0"/>
              <a:t> para </a:t>
            </a:r>
            <a:r>
              <a:rPr lang="en-US" altLang="es-MX" dirty="0" err="1"/>
              <a:t>muestras</a:t>
            </a:r>
            <a:r>
              <a:rPr lang="en-US" altLang="es-MX" dirty="0"/>
              <a:t> </a:t>
            </a:r>
            <a:r>
              <a:rPr lang="en-US" altLang="es-MX" dirty="0" err="1"/>
              <a:t>grandes</a:t>
            </a:r>
            <a:endParaRPr lang="en-US" altLang="es-MX" dirty="0"/>
          </a:p>
        </p:txBody>
      </p:sp>
      <p:sp>
        <p:nvSpPr>
          <p:cNvPr id="3" name="Content Placeholder 2"/>
          <p:cNvSpPr>
            <a:spLocks noGrp="1"/>
          </p:cNvSpPr>
          <p:nvPr>
            <p:ph idx="1"/>
          </p:nvPr>
        </p:nvSpPr>
        <p:spPr/>
        <p:txBody>
          <a:bodyPr/>
          <a:lstStyle/>
          <a:p>
            <a:r>
              <a:rPr lang="es-MX" dirty="0"/>
              <a:t>Hay otras estadísticas que utilizamos para estimar parámetros poblacionales.</a:t>
            </a:r>
          </a:p>
          <a:p>
            <a:r>
              <a:rPr lang="es-MX" dirty="0"/>
              <a:t>Estas estadísticas tenían distribuciones aproximadamente normales cuando el tamaño (s) de la muestra era grande.</a:t>
            </a:r>
          </a:p>
          <a:p>
            <a:r>
              <a:rPr lang="es-MX" dirty="0"/>
              <a:t> Estas mismas estadísticas se pueden utilizar para poner a prueba hipótesis sobre esos parámetros, el uso de la estadística de prueba en general:</a:t>
            </a:r>
          </a:p>
        </p:txBody>
      </p:sp>
      <p:graphicFrame>
        <p:nvGraphicFramePr>
          <p:cNvPr id="206853" name="Object 5"/>
          <p:cNvGraphicFramePr>
            <a:graphicFrameLocks noChangeAspect="1"/>
          </p:cNvGraphicFramePr>
          <p:nvPr/>
        </p:nvGraphicFramePr>
        <p:xfrm>
          <a:off x="2609851" y="5105400"/>
          <a:ext cx="6630988" cy="1004888"/>
        </p:xfrm>
        <a:graphic>
          <a:graphicData uri="http://schemas.openxmlformats.org/presentationml/2006/ole">
            <mc:AlternateContent xmlns:mc="http://schemas.openxmlformats.org/markup-compatibility/2006">
              <mc:Choice xmlns:v="urn:schemas-microsoft-com:vml" Requires="v">
                <p:oleObj spid="_x0000_s9220" name="Equation" r:id="rId3" imgW="2603160" imgH="393480" progId="Equation.3">
                  <p:embed/>
                </p:oleObj>
              </mc:Choice>
              <mc:Fallback>
                <p:oleObj name="Equation" r:id="rId3" imgW="2603160" imgH="393480" progId="Equation.3">
                  <p:embed/>
                  <p:pic>
                    <p:nvPicPr>
                      <p:cNvPr id="206853" name="Object 5"/>
                      <p:cNvPicPr>
                        <a:picLocks noChangeAspect="1" noChangeArrowheads="1"/>
                      </p:cNvPicPr>
                      <p:nvPr/>
                    </p:nvPicPr>
                    <p:blipFill>
                      <a:blip r:embed="rId4"/>
                      <a:srcRect/>
                      <a:stretch>
                        <a:fillRect/>
                      </a:stretch>
                    </p:blipFill>
                    <p:spPr bwMode="auto">
                      <a:xfrm>
                        <a:off x="2609851" y="5105400"/>
                        <a:ext cx="6630988" cy="1004888"/>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650167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6853"/>
                                        </p:tgtEl>
                                        <p:attrNameLst>
                                          <p:attrName>style.visibility</p:attrName>
                                        </p:attrNameLst>
                                      </p:cBhvr>
                                      <p:to>
                                        <p:strVal val="visible"/>
                                      </p:to>
                                    </p:set>
                                    <p:animEffect transition="in" filter="dissolve">
                                      <p:cBhvr>
                                        <p:cTn id="7" dur="500"/>
                                        <p:tgtEl>
                                          <p:spTgt spid="2068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Pasos de la inferencia</a:t>
            </a:r>
          </a:p>
        </p:txBody>
      </p:sp>
      <p:graphicFrame>
        <p:nvGraphicFramePr>
          <p:cNvPr id="6" name="Content Placeholder 5"/>
          <p:cNvGraphicFramePr>
            <a:graphicFrameLocks noGrp="1"/>
          </p:cNvGraphicFramePr>
          <p:nvPr>
            <p:ph idx="1"/>
          </p:nvPr>
        </p:nvGraphicFramePr>
        <p:xfrm>
          <a:off x="527382" y="164638"/>
          <a:ext cx="11425269" cy="6528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079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7C623-3F17-FE4A-BAFB-7147665527F0}"/>
              </a:ext>
            </a:extLst>
          </p:cNvPr>
          <p:cNvSpPr>
            <a:spLocks noGrp="1"/>
          </p:cNvSpPr>
          <p:nvPr>
            <p:ph type="title"/>
          </p:nvPr>
        </p:nvSpPr>
        <p:spPr/>
        <p:txBody>
          <a:bodyPr/>
          <a:lstStyle/>
          <a:p>
            <a:r>
              <a:rPr lang="es-MX" dirty="0"/>
              <a:t>Después de la sesión 2:</a:t>
            </a:r>
            <a:br>
              <a:rPr lang="es-MX" dirty="0"/>
            </a:br>
            <a:r>
              <a:rPr lang="es-MX" dirty="0"/>
              <a:t>Repaso de los paquetes</a:t>
            </a:r>
          </a:p>
        </p:txBody>
      </p:sp>
      <p:pic>
        <p:nvPicPr>
          <p:cNvPr id="5" name="Marcador de contenido 4">
            <a:extLst>
              <a:ext uri="{FF2B5EF4-FFF2-40B4-BE49-F238E27FC236}">
                <a16:creationId xmlns:a16="http://schemas.microsoft.com/office/drawing/2014/main" id="{BB5DF715-0158-ED42-9EC2-541A1A1E12F2}"/>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841300" y="2244910"/>
            <a:ext cx="2794001" cy="4170755"/>
          </a:xfrm>
        </p:spPr>
      </p:pic>
      <p:pic>
        <p:nvPicPr>
          <p:cNvPr id="1028" name="Picture 4" descr="Import and Export SPSS, Stata and SAS Files • haven">
            <a:extLst>
              <a:ext uri="{FF2B5EF4-FFF2-40B4-BE49-F238E27FC236}">
                <a16:creationId xmlns:a16="http://schemas.microsoft.com/office/drawing/2014/main" id="{F4027746-DFAD-5342-923F-9DCB7C36BB8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39491" y="2269475"/>
            <a:ext cx="1053650" cy="1224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0524EA7-3C8B-5148-94FD-21904BE15060}"/>
              </a:ext>
            </a:extLst>
          </p:cNvPr>
          <p:cNvSpPr txBox="1"/>
          <p:nvPr/>
        </p:nvSpPr>
        <p:spPr>
          <a:xfrm>
            <a:off x="2602232" y="6433726"/>
            <a:ext cx="2343807" cy="369332"/>
          </a:xfrm>
          <a:prstGeom prst="rect">
            <a:avLst/>
          </a:prstGeom>
          <a:noFill/>
        </p:spPr>
        <p:txBody>
          <a:bodyPr wrap="square" rtlCol="0">
            <a:spAutoFit/>
          </a:bodyPr>
          <a:lstStyle/>
          <a:p>
            <a:r>
              <a:rPr lang="es-MX" dirty="0"/>
              <a:t>Tidyverse</a:t>
            </a:r>
          </a:p>
        </p:txBody>
      </p:sp>
      <p:sp>
        <p:nvSpPr>
          <p:cNvPr id="7" name="Elipse 6">
            <a:extLst>
              <a:ext uri="{FF2B5EF4-FFF2-40B4-BE49-F238E27FC236}">
                <a16:creationId xmlns:a16="http://schemas.microsoft.com/office/drawing/2014/main" id="{C7BE7B3A-2A53-6347-BD00-4E67A40207EB}"/>
              </a:ext>
            </a:extLst>
          </p:cNvPr>
          <p:cNvSpPr/>
          <p:nvPr/>
        </p:nvSpPr>
        <p:spPr>
          <a:xfrm>
            <a:off x="1383032" y="2375364"/>
            <a:ext cx="1219200" cy="128226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30" name="Picture 6" descr="Read xls and xlsx files — read_excel • readxl">
            <a:extLst>
              <a:ext uri="{FF2B5EF4-FFF2-40B4-BE49-F238E27FC236}">
                <a16:creationId xmlns:a16="http://schemas.microsoft.com/office/drawing/2014/main" id="{B59D7E8E-B44F-1D44-8146-35E29492C6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7299" y="3212981"/>
            <a:ext cx="10608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9A503F-BD2A-714A-9A46-68A5CBB2E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772" y="2157261"/>
            <a:ext cx="1056691" cy="12240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7FE3B1DF-2D32-C44A-BCEE-D3177BD4C0AB}"/>
              </a:ext>
            </a:extLst>
          </p:cNvPr>
          <p:cNvSpPr txBox="1"/>
          <p:nvPr/>
        </p:nvSpPr>
        <p:spPr>
          <a:xfrm>
            <a:off x="2731285" y="2457297"/>
            <a:ext cx="1755228" cy="1200329"/>
          </a:xfrm>
          <a:prstGeom prst="rect">
            <a:avLst/>
          </a:prstGeom>
          <a:noFill/>
        </p:spPr>
        <p:txBody>
          <a:bodyPr wrap="square" rtlCol="0">
            <a:spAutoFit/>
          </a:bodyPr>
          <a:lstStyle/>
          <a:p>
            <a:r>
              <a:rPr lang="es-MX" dirty="0">
                <a:solidFill>
                  <a:schemeClr val="accent1">
                    <a:lumMod val="75000"/>
                  </a:schemeClr>
                </a:solidFill>
              </a:rPr>
              <a:t>select()</a:t>
            </a:r>
          </a:p>
          <a:p>
            <a:r>
              <a:rPr lang="es-MX" dirty="0">
                <a:solidFill>
                  <a:schemeClr val="accent1">
                    <a:lumMod val="75000"/>
                  </a:schemeClr>
                </a:solidFill>
              </a:rPr>
              <a:t>filter()</a:t>
            </a:r>
          </a:p>
          <a:p>
            <a:r>
              <a:rPr lang="es-MX" dirty="0">
                <a:solidFill>
                  <a:schemeClr val="accent1">
                    <a:lumMod val="75000"/>
                  </a:schemeClr>
                </a:solidFill>
              </a:rPr>
              <a:t>summarise()</a:t>
            </a:r>
          </a:p>
          <a:p>
            <a:endParaRPr lang="es-MX" dirty="0">
              <a:solidFill>
                <a:schemeClr val="accent1">
                  <a:lumMod val="75000"/>
                </a:schemeClr>
              </a:solidFill>
            </a:endParaRPr>
          </a:p>
        </p:txBody>
      </p:sp>
      <p:pic>
        <p:nvPicPr>
          <p:cNvPr id="1034" name="Picture 10" descr="A Forward-Pipe Operator for R • magrittr">
            <a:extLst>
              <a:ext uri="{FF2B5EF4-FFF2-40B4-BE49-F238E27FC236}">
                <a16:creationId xmlns:a16="http://schemas.microsoft.com/office/drawing/2014/main" id="{DA35E107-AD2A-A44E-A3CA-6C2D9C64B3B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686" y="5484832"/>
            <a:ext cx="1015906" cy="1172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C1BDAA8-B64B-3B46-B5E8-163213DC26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2116" y="3106287"/>
            <a:ext cx="1056693" cy="1224000"/>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A35D0493-C8BA-584C-973D-301592F479CB}"/>
              </a:ext>
            </a:extLst>
          </p:cNvPr>
          <p:cNvSpPr txBox="1"/>
          <p:nvPr/>
        </p:nvSpPr>
        <p:spPr>
          <a:xfrm>
            <a:off x="3049030" y="3269047"/>
            <a:ext cx="6098058" cy="369332"/>
          </a:xfrm>
          <a:prstGeom prst="rect">
            <a:avLst/>
          </a:prstGeom>
          <a:noFill/>
        </p:spPr>
        <p:txBody>
          <a:bodyPr wrap="square">
            <a:spAutoFit/>
          </a:bodyPr>
          <a:lstStyle/>
          <a:p>
            <a:endParaRPr lang="es-MX" dirty="0"/>
          </a:p>
        </p:txBody>
      </p:sp>
      <p:pic>
        <p:nvPicPr>
          <p:cNvPr id="1038" name="Picture 14" descr="Great Looking Tables: gt (v0.2) - RStudio">
            <a:extLst>
              <a:ext uri="{FF2B5EF4-FFF2-40B4-BE49-F238E27FC236}">
                <a16:creationId xmlns:a16="http://schemas.microsoft.com/office/drawing/2014/main" id="{E821014D-9AF9-E844-A107-B8F0D38E158E}"/>
              </a:ext>
            </a:extLst>
          </p:cNvPr>
          <p:cNvPicPr>
            <a:picLocks noChangeAspect="1" noChangeArrowheads="1"/>
          </p:cNvPicPr>
          <p:nvPr/>
        </p:nvPicPr>
        <p:blipFill rotWithShape="1">
          <a:blip r:embed="rId8">
            <a:clrChange>
              <a:clrFrom>
                <a:srgbClr val="F8F5E2"/>
              </a:clrFrom>
              <a:clrTo>
                <a:srgbClr val="F8F5E2">
                  <a:alpha val="0"/>
                </a:srgbClr>
              </a:clrTo>
            </a:clrChange>
            <a:extLst>
              <a:ext uri="{28A0092B-C50C-407E-A947-70E740481C1C}">
                <a14:useLocalDpi xmlns:a14="http://schemas.microsoft.com/office/drawing/2010/main" val="0"/>
              </a:ext>
            </a:extLst>
          </a:blip>
          <a:srcRect l="28916" r="27468"/>
          <a:stretch/>
        </p:blipFill>
        <p:spPr bwMode="auto">
          <a:xfrm>
            <a:off x="5487699" y="4810932"/>
            <a:ext cx="1102587"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23DA77BC-8E50-B944-ACF8-E7F19C1B8D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2561" y="473700"/>
            <a:ext cx="1826106" cy="2432634"/>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GitHub - tidymodels/broom: Convert statistical analysis objects from R into  tidy format">
            <a:extLst>
              <a:ext uri="{FF2B5EF4-FFF2-40B4-BE49-F238E27FC236}">
                <a16:creationId xmlns:a16="http://schemas.microsoft.com/office/drawing/2014/main" id="{B3ED59CD-4C9F-EE47-A32F-2E0F84AF49D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7501" y="2062393"/>
            <a:ext cx="2733214" cy="136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84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altLang="es-MX" dirty="0" err="1"/>
              <a:t>Diferencia</a:t>
            </a:r>
            <a:r>
              <a:rPr lang="en-US" altLang="es-MX" dirty="0"/>
              <a:t> entre dos medias</a:t>
            </a:r>
          </a:p>
        </p:txBody>
      </p:sp>
      <p:sp>
        <p:nvSpPr>
          <p:cNvPr id="3" name="Content Placeholder 2"/>
          <p:cNvSpPr>
            <a:spLocks noGrp="1"/>
          </p:cNvSpPr>
          <p:nvPr>
            <p:ph idx="1"/>
          </p:nvPr>
        </p:nvSpPr>
        <p:spPr/>
        <p:txBody>
          <a:bodyPr>
            <a:normAutofit/>
          </a:bodyPr>
          <a:lstStyle/>
          <a:p>
            <a:r>
              <a:rPr lang="es-MX" sz="2400" dirty="0"/>
              <a:t>Comparamos los dos promedios al hacer inferencias sobre </a:t>
            </a:r>
            <a:r>
              <a:rPr lang="es-MX" sz="2400" dirty="0">
                <a:latin typeface="Symbol" panose="05050102010706020507" pitchFamily="18" charset="2"/>
              </a:rPr>
              <a:t>m1-m2</a:t>
            </a:r>
            <a:r>
              <a:rPr lang="es-MX" sz="2400" dirty="0"/>
              <a:t>, la diferencia en las dos medias poblacionales.</a:t>
            </a:r>
          </a:p>
          <a:p>
            <a:r>
              <a:rPr lang="es-MX" sz="2400" dirty="0"/>
              <a:t>Si las dos medias de población son los mismas, entonces </a:t>
            </a:r>
            <a:r>
              <a:rPr lang="es-MX" sz="2400" dirty="0">
                <a:latin typeface="Symbol" panose="05050102010706020507" pitchFamily="18" charset="2"/>
              </a:rPr>
              <a:t>m1-m2 </a:t>
            </a:r>
            <a:r>
              <a:rPr lang="es-MX" sz="2400" dirty="0"/>
              <a:t>= 0.</a:t>
            </a:r>
          </a:p>
          <a:p>
            <a:r>
              <a:rPr lang="es-MX" sz="2400" dirty="0"/>
              <a:t>La mejor estimación de </a:t>
            </a:r>
            <a:r>
              <a:rPr lang="es-MX" sz="2400" dirty="0">
                <a:latin typeface="Symbol" panose="05050102010706020507" pitchFamily="18" charset="2"/>
              </a:rPr>
              <a:t>m1-m2 </a:t>
            </a:r>
            <a:r>
              <a:rPr lang="es-MX" sz="2400" dirty="0"/>
              <a:t>es la diferencia de las dos medias de la muestra,</a:t>
            </a:r>
          </a:p>
        </p:txBody>
      </p:sp>
      <p:graphicFrame>
        <p:nvGraphicFramePr>
          <p:cNvPr id="209926" name="Object 6"/>
          <p:cNvGraphicFramePr>
            <a:graphicFrameLocks noChangeAspect="1"/>
          </p:cNvGraphicFramePr>
          <p:nvPr/>
        </p:nvGraphicFramePr>
        <p:xfrm>
          <a:off x="5695950" y="5092702"/>
          <a:ext cx="1708151" cy="887413"/>
        </p:xfrm>
        <a:graphic>
          <a:graphicData uri="http://schemas.openxmlformats.org/presentationml/2006/ole">
            <mc:AlternateContent xmlns:mc="http://schemas.openxmlformats.org/markup-compatibility/2006">
              <mc:Choice xmlns:v="urn:schemas-microsoft-com:vml" Requires="v">
                <p:oleObj spid="_x0000_s12291" name="Equation" r:id="rId3" imgW="419040" imgH="215640" progId="Equation.3">
                  <p:embed/>
                </p:oleObj>
              </mc:Choice>
              <mc:Fallback>
                <p:oleObj name="Equation" r:id="rId3" imgW="419040" imgH="215640" progId="Equation.3">
                  <p:embed/>
                  <p:pic>
                    <p:nvPicPr>
                      <p:cNvPr id="209926" name="Object 6"/>
                      <p:cNvPicPr>
                        <a:picLocks noChangeAspect="1" noChangeArrowheads="1"/>
                      </p:cNvPicPr>
                      <p:nvPr/>
                    </p:nvPicPr>
                    <p:blipFill>
                      <a:blip r:embed="rId4"/>
                      <a:srcRect/>
                      <a:stretch>
                        <a:fillRect/>
                      </a:stretch>
                    </p:blipFill>
                    <p:spPr bwMode="auto">
                      <a:xfrm>
                        <a:off x="5695950" y="5092702"/>
                        <a:ext cx="1708151" cy="887413"/>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177952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710299" y="260648"/>
            <a:ext cx="9875520" cy="1356360"/>
          </a:xfrm>
        </p:spPr>
        <p:txBody>
          <a:bodyPr/>
          <a:lstStyle/>
          <a:p>
            <a:r>
              <a:rPr lang="en-US" altLang="es-MX" dirty="0" err="1"/>
              <a:t>Diferencia</a:t>
            </a:r>
            <a:r>
              <a:rPr lang="en-US" altLang="es-MX" dirty="0"/>
              <a:t> entre dos medias</a:t>
            </a:r>
          </a:p>
        </p:txBody>
      </p:sp>
      <p:sp>
        <p:nvSpPr>
          <p:cNvPr id="3" name="Content Placeholder 2"/>
          <p:cNvSpPr>
            <a:spLocks noGrp="1"/>
          </p:cNvSpPr>
          <p:nvPr>
            <p:ph idx="1"/>
          </p:nvPr>
        </p:nvSpPr>
        <p:spPr>
          <a:xfrm>
            <a:off x="712949" y="1686420"/>
            <a:ext cx="9872871" cy="4038600"/>
          </a:xfrm>
        </p:spPr>
        <p:txBody>
          <a:bodyPr anchor="t"/>
          <a:lstStyle/>
          <a:p>
            <a:r>
              <a:rPr lang="es-MX" dirty="0"/>
              <a:t>A veces estamos interesados en comparar las medias de dos poblaciones.</a:t>
            </a:r>
          </a:p>
          <a:p>
            <a:pPr lvl="1"/>
            <a:r>
              <a:rPr lang="es-MX" dirty="0"/>
              <a:t>El promedio de crecimiento de las plantas alimenta mediante dos nutrientes diferentes.</a:t>
            </a:r>
          </a:p>
          <a:p>
            <a:pPr lvl="1"/>
            <a:r>
              <a:rPr lang="es-MX" dirty="0"/>
              <a:t>Las puntuaciones medias de los estudiantes enseñados con dos métodos de enseñanza diferentes.</a:t>
            </a:r>
          </a:p>
          <a:p>
            <a:r>
              <a:rPr lang="es-MX" dirty="0"/>
              <a:t>Para hacer esta comparación necesitamos,</a:t>
            </a:r>
          </a:p>
        </p:txBody>
      </p:sp>
      <p:graphicFrame>
        <p:nvGraphicFramePr>
          <p:cNvPr id="208901" name="Object 5"/>
          <p:cNvGraphicFramePr>
            <a:graphicFrameLocks noChangeAspect="1"/>
          </p:cNvGraphicFramePr>
          <p:nvPr/>
        </p:nvGraphicFramePr>
        <p:xfrm>
          <a:off x="815413" y="4005064"/>
          <a:ext cx="6456363" cy="1042987"/>
        </p:xfrm>
        <a:graphic>
          <a:graphicData uri="http://schemas.openxmlformats.org/presentationml/2006/ole">
            <mc:AlternateContent xmlns:mc="http://schemas.openxmlformats.org/markup-compatibility/2006">
              <mc:Choice xmlns:v="urn:schemas-microsoft-com:vml" Requires="v">
                <p:oleObj spid="_x0000_s11269" name="Equation" r:id="rId3" imgW="2882880" imgH="457200" progId="Equation.3">
                  <p:embed/>
                </p:oleObj>
              </mc:Choice>
              <mc:Fallback>
                <p:oleObj name="Equation" r:id="rId3" imgW="2882880" imgH="457200" progId="Equation.3">
                  <p:embed/>
                  <p:pic>
                    <p:nvPicPr>
                      <p:cNvPr id="208901" name="Object 5"/>
                      <p:cNvPicPr>
                        <a:picLocks noChangeAspect="1" noChangeArrowheads="1"/>
                      </p:cNvPicPr>
                      <p:nvPr/>
                    </p:nvPicPr>
                    <p:blipFill>
                      <a:blip r:embed="rId4"/>
                      <a:srcRect/>
                      <a:stretch>
                        <a:fillRect/>
                      </a:stretch>
                    </p:blipFill>
                    <p:spPr bwMode="auto">
                      <a:xfrm>
                        <a:off x="815413" y="4005064"/>
                        <a:ext cx="6456363" cy="1042987"/>
                      </a:xfrm>
                      <a:prstGeom prst="rect">
                        <a:avLst/>
                      </a:prstGeom>
                      <a:solidFill>
                        <a:schemeClr val="bg1"/>
                      </a:solidFill>
                      <a:ln w="28575">
                        <a:solidFill>
                          <a:srgbClr val="0070C0"/>
                        </a:solidFill>
                        <a:miter lim="800000"/>
                        <a:headEnd/>
                        <a:tailEnd/>
                      </a:ln>
                      <a:effectLst>
                        <a:outerShdw dist="107763" dir="2700000" algn="ctr" rotWithShape="0">
                          <a:srgbClr val="808080"/>
                        </a:outerShdw>
                      </a:effectLst>
                    </p:spPr>
                  </p:pic>
                </p:oleObj>
              </mc:Fallback>
            </mc:AlternateContent>
          </a:graphicData>
        </a:graphic>
      </p:graphicFrame>
      <p:graphicFrame>
        <p:nvGraphicFramePr>
          <p:cNvPr id="208907" name="Object 11"/>
          <p:cNvGraphicFramePr>
            <a:graphicFrameLocks noChangeAspect="1"/>
          </p:cNvGraphicFramePr>
          <p:nvPr/>
        </p:nvGraphicFramePr>
        <p:xfrm>
          <a:off x="5649385" y="5227339"/>
          <a:ext cx="6203951" cy="995363"/>
        </p:xfrm>
        <a:graphic>
          <a:graphicData uri="http://schemas.openxmlformats.org/presentationml/2006/ole">
            <mc:AlternateContent xmlns:mc="http://schemas.openxmlformats.org/markup-compatibility/2006">
              <mc:Choice xmlns:v="urn:schemas-microsoft-com:vml" Requires="v">
                <p:oleObj spid="_x0000_s11270" name="Equation" r:id="rId5" imgW="2895480" imgH="457200" progId="Equation.3">
                  <p:embed/>
                </p:oleObj>
              </mc:Choice>
              <mc:Fallback>
                <p:oleObj name="Equation" r:id="rId5" imgW="2895480" imgH="457200" progId="Equation.3">
                  <p:embed/>
                  <p:pic>
                    <p:nvPicPr>
                      <p:cNvPr id="208907" name="Object 11"/>
                      <p:cNvPicPr>
                        <a:picLocks noChangeAspect="1" noChangeArrowheads="1"/>
                      </p:cNvPicPr>
                      <p:nvPr/>
                    </p:nvPicPr>
                    <p:blipFill>
                      <a:blip r:embed="rId6"/>
                      <a:srcRect/>
                      <a:stretch>
                        <a:fillRect/>
                      </a:stretch>
                    </p:blipFill>
                    <p:spPr bwMode="auto">
                      <a:xfrm>
                        <a:off x="5649385" y="5227339"/>
                        <a:ext cx="6203951" cy="995363"/>
                      </a:xfrm>
                      <a:prstGeom prst="rect">
                        <a:avLst/>
                      </a:prstGeom>
                      <a:solidFill>
                        <a:schemeClr val="bg1"/>
                      </a:solidFill>
                      <a:ln w="28575">
                        <a:solidFill>
                          <a:srgbClr val="0070C0"/>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1141508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es-MX" dirty="0" err="1"/>
              <a:t>Estimando</a:t>
            </a:r>
            <a:r>
              <a:rPr lang="en-US" altLang="es-MX" dirty="0"/>
              <a:t> </a:t>
            </a:r>
            <a:r>
              <a:rPr lang="en-US" altLang="es-MX" cap="none" dirty="0">
                <a:latin typeface="Symbol" panose="05050102010706020507" pitchFamily="18" charset="2"/>
              </a:rPr>
              <a:t>m</a:t>
            </a:r>
            <a:r>
              <a:rPr lang="en-US" altLang="es-MX" cap="none" baseline="-25000" dirty="0">
                <a:latin typeface="Symbol" panose="05050102010706020507" pitchFamily="18" charset="2"/>
              </a:rPr>
              <a:t>1</a:t>
            </a:r>
            <a:r>
              <a:rPr lang="en-US" altLang="es-MX" cap="none" dirty="0">
                <a:latin typeface="Symbol" panose="05050102010706020507" pitchFamily="18" charset="2"/>
              </a:rPr>
              <a:t>-m</a:t>
            </a:r>
            <a:r>
              <a:rPr lang="en-US" altLang="es-MX" cap="none" baseline="-25000" dirty="0">
                <a:latin typeface="Symbol" panose="05050102010706020507" pitchFamily="18" charset="2"/>
              </a:rPr>
              <a:t>2</a:t>
            </a:r>
          </a:p>
        </p:txBody>
      </p:sp>
      <p:sp>
        <p:nvSpPr>
          <p:cNvPr id="3" name="Content Placeholder 2"/>
          <p:cNvSpPr>
            <a:spLocks noGrp="1"/>
          </p:cNvSpPr>
          <p:nvPr>
            <p:ph idx="1"/>
          </p:nvPr>
        </p:nvSpPr>
        <p:spPr/>
        <p:txBody>
          <a:bodyPr anchor="t">
            <a:normAutofit/>
          </a:bodyPr>
          <a:lstStyle/>
          <a:p>
            <a:r>
              <a:rPr lang="es-MX" dirty="0"/>
              <a:t>Para muestras grandes, las estimaciones puntuales y su margen de error, así como los intervalos de confianza se basan en la (z) la distribución normal estándar.</a:t>
            </a:r>
          </a:p>
        </p:txBody>
      </p:sp>
      <p:graphicFrame>
        <p:nvGraphicFramePr>
          <p:cNvPr id="211979" name="Object 11"/>
          <p:cNvGraphicFramePr>
            <a:graphicFrameLocks noChangeAspect="1"/>
          </p:cNvGraphicFramePr>
          <p:nvPr>
            <p:extLst>
              <p:ext uri="{D42A27DB-BD31-4B8C-83A1-F6EECF244321}">
                <p14:modId xmlns:p14="http://schemas.microsoft.com/office/powerpoint/2010/main" val="3524686818"/>
              </p:ext>
            </p:extLst>
          </p:nvPr>
        </p:nvGraphicFramePr>
        <p:xfrm>
          <a:off x="3735387" y="3861487"/>
          <a:ext cx="4721225" cy="1600464"/>
        </p:xfrm>
        <a:graphic>
          <a:graphicData uri="http://schemas.openxmlformats.org/presentationml/2006/ole">
            <mc:AlternateContent xmlns:mc="http://schemas.openxmlformats.org/markup-compatibility/2006">
              <mc:Choice xmlns:v="urn:schemas-microsoft-com:vml" Requires="v">
                <p:oleObj spid="_x0000_s13315" name="Equation" r:id="rId3" imgW="2197080" imgH="736560" progId="Equation.3">
                  <p:embed/>
                </p:oleObj>
              </mc:Choice>
              <mc:Fallback>
                <p:oleObj name="Equation" r:id="rId3" imgW="2197080" imgH="736560" progId="Equation.3">
                  <p:embed/>
                  <p:pic>
                    <p:nvPicPr>
                      <p:cNvPr id="211979" name="Object 11"/>
                      <p:cNvPicPr>
                        <a:picLocks noChangeAspect="1" noChangeArrowheads="1"/>
                      </p:cNvPicPr>
                      <p:nvPr/>
                    </p:nvPicPr>
                    <p:blipFill>
                      <a:blip r:embed="rId4"/>
                      <a:srcRect/>
                      <a:stretch>
                        <a:fillRect/>
                      </a:stretch>
                    </p:blipFill>
                    <p:spPr bwMode="auto">
                      <a:xfrm>
                        <a:off x="3735387" y="3861487"/>
                        <a:ext cx="4721225" cy="1600464"/>
                      </a:xfrm>
                      <a:prstGeom prst="rect">
                        <a:avLst/>
                      </a:prstGeom>
                      <a:solidFill>
                        <a:schemeClr val="bg1"/>
                      </a:solidFill>
                      <a:ln w="28575">
                        <a:solidFill>
                          <a:srgbClr val="002060"/>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2644608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3082" y="113964"/>
            <a:ext cx="8120361" cy="6456016"/>
          </a:xfrm>
          <a:prstGeom prst="rect">
            <a:avLst/>
          </a:prstGeom>
        </p:spPr>
      </p:pic>
    </p:spTree>
    <p:extLst>
      <p:ext uri="{BB962C8B-B14F-4D97-AF65-F5344CB8AC3E}">
        <p14:creationId xmlns:p14="http://schemas.microsoft.com/office/powerpoint/2010/main" val="1619789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5773C4C-4918-8D49-93B4-27F05066C4A4}"/>
              </a:ext>
            </a:extLst>
          </p:cNvPr>
          <p:cNvSpPr txBox="1"/>
          <p:nvPr/>
        </p:nvSpPr>
        <p:spPr>
          <a:xfrm>
            <a:off x="2233302" y="1618005"/>
            <a:ext cx="184731" cy="461665"/>
          </a:xfrm>
          <a:prstGeom prst="rect">
            <a:avLst/>
          </a:prstGeom>
          <a:noFill/>
        </p:spPr>
        <p:txBody>
          <a:bodyPr wrap="none" rtlCol="0">
            <a:spAutoFit/>
          </a:bodyPr>
          <a:lstStyle/>
          <a:p>
            <a:endParaRPr lang="es-MX" sz="2400" dirty="0"/>
          </a:p>
        </p:txBody>
      </p:sp>
      <mc:AlternateContent xmlns:mc="http://schemas.openxmlformats.org/markup-compatibility/2006">
        <mc:Choice xmlns:a14="http://schemas.microsoft.com/office/drawing/2010/main" Requires="a14">
          <p:graphicFrame>
            <p:nvGraphicFramePr>
              <p:cNvPr id="3" name="Tabla 2">
                <a:extLst>
                  <a:ext uri="{FF2B5EF4-FFF2-40B4-BE49-F238E27FC236}">
                    <a16:creationId xmlns:a16="http://schemas.microsoft.com/office/drawing/2014/main" id="{2E998372-A0D9-AC4B-A63C-2B6A69960849}"/>
                  </a:ext>
                </a:extLst>
              </p:cNvPr>
              <p:cNvGraphicFramePr>
                <a:graphicFrameLocks noGrp="1"/>
              </p:cNvGraphicFramePr>
              <p:nvPr>
                <p:extLst>
                  <p:ext uri="{D42A27DB-BD31-4B8C-83A1-F6EECF244321}">
                    <p14:modId xmlns:p14="http://schemas.microsoft.com/office/powerpoint/2010/main" val="1228523817"/>
                  </p:ext>
                </p:extLst>
              </p:nvPr>
            </p:nvGraphicFramePr>
            <p:xfrm>
              <a:off x="1679509" y="0"/>
              <a:ext cx="5418669" cy="6699250"/>
            </p:xfrm>
            <a:graphic>
              <a:graphicData uri="http://schemas.openxmlformats.org/drawingml/2006/table">
                <a:tbl>
                  <a:tblPr firstRow="1" bandRow="1">
                    <a:tableStyleId>{5C22544A-7EE6-4342-B048-85BDC9FD1C3A}</a:tableStyleId>
                  </a:tblPr>
                  <a:tblGrid>
                    <a:gridCol w="1806223">
                      <a:extLst>
                        <a:ext uri="{9D8B030D-6E8A-4147-A177-3AD203B41FA5}">
                          <a16:colId xmlns:a16="http://schemas.microsoft.com/office/drawing/2014/main" val="1676010300"/>
                        </a:ext>
                      </a:extLst>
                    </a:gridCol>
                    <a:gridCol w="1806223">
                      <a:extLst>
                        <a:ext uri="{9D8B030D-6E8A-4147-A177-3AD203B41FA5}">
                          <a16:colId xmlns:a16="http://schemas.microsoft.com/office/drawing/2014/main" val="2839110992"/>
                        </a:ext>
                      </a:extLst>
                    </a:gridCol>
                    <a:gridCol w="1806223">
                      <a:extLst>
                        <a:ext uri="{9D8B030D-6E8A-4147-A177-3AD203B41FA5}">
                          <a16:colId xmlns:a16="http://schemas.microsoft.com/office/drawing/2014/main" val="2197254247"/>
                        </a:ext>
                      </a:extLst>
                    </a:gridCol>
                  </a:tblGrid>
                  <a:tr h="853440">
                    <a:tc>
                      <a:txBody>
                        <a:bodyPr/>
                        <a:lstStyle/>
                        <a:p>
                          <a:pPr algn="ctr"/>
                          <a:r>
                            <a:rPr lang="es-MX" sz="2400" dirty="0"/>
                            <a:t>Estimador</a:t>
                          </a:r>
                        </a:p>
                      </a:txBody>
                      <a:tcPr marL="121920" marR="121920" marT="60960" marB="60960"/>
                    </a:tc>
                    <a:tc>
                      <a:txBody>
                        <a:bodyPr/>
                        <a:lstStyle/>
                        <a:p>
                          <a:pPr algn="ctr"/>
                          <a:r>
                            <a:rPr lang="es-MX" sz="2400" dirty="0"/>
                            <a:t>Parámetro</a:t>
                          </a:r>
                        </a:p>
                      </a:txBody>
                      <a:tcPr marL="121920" marR="121920" marT="60960" marB="60960"/>
                    </a:tc>
                    <a:tc>
                      <a:txBody>
                        <a:bodyPr/>
                        <a:lstStyle/>
                        <a:p>
                          <a:pPr algn="ctr"/>
                          <a:r>
                            <a:rPr lang="es-MX" sz="2400" dirty="0"/>
                            <a:t>Distribución</a:t>
                          </a:r>
                        </a:p>
                      </a:txBody>
                      <a:tcPr marL="121920" marR="121920" marT="60960" marB="60960"/>
                    </a:tc>
                    <a:extLst>
                      <a:ext uri="{0D108BD9-81ED-4DB2-BD59-A6C34878D82A}">
                        <a16:rowId xmlns:a16="http://schemas.microsoft.com/office/drawing/2014/main" val="355974356"/>
                      </a:ext>
                    </a:extLst>
                  </a:tr>
                  <a:tr h="853440">
                    <a:tc>
                      <a:txBody>
                        <a:bodyPr/>
                        <a:lstStyle/>
                        <a:p>
                          <a:pPr algn="ctr"/>
                          <a14:m>
                            <m:oMathPara xmlns:m="http://schemas.openxmlformats.org/officeDocument/2006/math">
                              <m:oMathParaPr>
                                <m:jc m:val="centerGroup"/>
                              </m:oMathParaPr>
                              <m:oMath xmlns:m="http://schemas.openxmlformats.org/officeDocument/2006/math">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𝑥</m:t>
                                    </m:r>
                                  </m:e>
                                </m:acc>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a:rPr lang="es-MX" sz="2400" i="1" smtClean="0">
                                    <a:latin typeface="Cambria Math" panose="02040503050406030204" pitchFamily="18" charset="0"/>
                                    <a:ea typeface="Cambria Math" panose="02040503050406030204" pitchFamily="18" charset="0"/>
                                  </a:rPr>
                                  <m:t>𝜇</m:t>
                                </m:r>
                              </m:oMath>
                            </m:oMathPara>
                          </a14:m>
                          <a:endParaRPr lang="es-MX" sz="2400" dirty="0"/>
                        </a:p>
                      </a:txBody>
                      <a:tcPr marL="121920" marR="121920" marT="60960" marB="60960"/>
                    </a:tc>
                    <a:tc>
                      <a:txBody>
                        <a:bodyPr/>
                        <a:lstStyle/>
                        <a:p>
                          <a:pPr algn="ctr"/>
                          <a:r>
                            <a:rPr lang="es-MX" sz="2400" dirty="0"/>
                            <a:t>Z o T-student</a:t>
                          </a:r>
                        </a:p>
                      </a:txBody>
                      <a:tcPr marL="121920" marR="121920" marT="60960" marB="60960"/>
                    </a:tc>
                    <a:extLst>
                      <a:ext uri="{0D108BD9-81ED-4DB2-BD59-A6C34878D82A}">
                        <a16:rowId xmlns:a16="http://schemas.microsoft.com/office/drawing/2014/main" val="2393967555"/>
                      </a:ext>
                    </a:extLst>
                  </a:tr>
                  <a:tr h="853440">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𝑥</m:t>
                                        </m:r>
                                      </m:e>
                                    </m:acc>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𝑥</m:t>
                                        </m:r>
                                      </m:e>
                                    </m:acc>
                                  </m:e>
                                  <m:sub>
                                    <m:r>
                                      <a:rPr lang="es-ES" sz="2400" b="0" i="1" smtClean="0">
                                        <a:latin typeface="Cambria Math" panose="02040503050406030204" pitchFamily="18" charset="0"/>
                                      </a:rPr>
                                      <m:t>2</m:t>
                                    </m:r>
                                  </m:sub>
                                </m:sSub>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ea typeface="Cambria Math" panose="02040503050406030204" pitchFamily="18" charset="0"/>
                                      </a:rPr>
                                    </m:ctrlPr>
                                  </m:sSubPr>
                                  <m:e>
                                    <m:r>
                                      <a:rPr lang="es-MX" sz="2400" i="1" smtClean="0">
                                        <a:latin typeface="Cambria Math" panose="02040503050406030204" pitchFamily="18" charset="0"/>
                                        <a:ea typeface="Cambria Math" panose="02040503050406030204" pitchFamily="18" charset="0"/>
                                      </a:rPr>
                                      <m:t>𝜇</m:t>
                                    </m:r>
                                    <m:r>
                                      <m:rPr>
                                        <m:nor/>
                                      </m:rPr>
                                      <a:rPr lang="es-MX" sz="2400" dirty="0"/>
                                      <m:t> </m:t>
                                    </m:r>
                                  </m:e>
                                  <m:sub>
                                    <m:r>
                                      <a:rPr lang="es-ES" sz="2400" b="0" i="1" smtClean="0">
                                        <a:latin typeface="Cambria Math" panose="02040503050406030204" pitchFamily="18" charset="0"/>
                                        <a:ea typeface="Cambria Math" panose="02040503050406030204" pitchFamily="18" charset="0"/>
                                      </a:rPr>
                                      <m:t>1</m:t>
                                    </m:r>
                                  </m:sub>
                                </m:sSub>
                                <m:r>
                                  <a:rPr lang="es-ES" sz="2400" b="0" i="1" smtClean="0">
                                    <a:latin typeface="Cambria Math" panose="02040503050406030204" pitchFamily="18" charset="0"/>
                                    <a:ea typeface="Cambria Math" panose="02040503050406030204" pitchFamily="18" charset="0"/>
                                  </a:rPr>
                                  <m:t>−</m:t>
                                </m:r>
                                <m:sSub>
                                  <m:sSubPr>
                                    <m:ctrlPr>
                                      <a:rPr lang="es-MX" sz="2400" i="1" smtClean="0">
                                        <a:latin typeface="Cambria Math" panose="02040503050406030204" pitchFamily="18" charset="0"/>
                                        <a:ea typeface="Cambria Math" panose="02040503050406030204" pitchFamily="18" charset="0"/>
                                      </a:rPr>
                                    </m:ctrlPr>
                                  </m:sSubPr>
                                  <m:e>
                                    <m:r>
                                      <a:rPr lang="es-MX" sz="2400" i="1" smtClean="0">
                                        <a:latin typeface="Cambria Math" panose="02040503050406030204" pitchFamily="18" charset="0"/>
                                        <a:ea typeface="Cambria Math" panose="02040503050406030204" pitchFamily="18" charset="0"/>
                                      </a:rPr>
                                      <m:t>𝜇</m:t>
                                    </m:r>
                                    <m:r>
                                      <m:rPr>
                                        <m:nor/>
                                      </m:rPr>
                                      <a:rPr lang="es-MX" sz="2400" dirty="0"/>
                                      <m:t> </m:t>
                                    </m:r>
                                  </m:e>
                                  <m:sub>
                                    <m:r>
                                      <a:rPr lang="es-ES" sz="2400" b="0" i="1" dirty="0" smtClean="0">
                                        <a:latin typeface="Cambria Math" panose="02040503050406030204" pitchFamily="18" charset="0"/>
                                      </a:rPr>
                                      <m:t>2</m:t>
                                    </m:r>
                                  </m:sub>
                                </m:sSub>
                              </m:oMath>
                            </m:oMathPara>
                          </a14:m>
                          <a:endParaRPr lang="es-MX" sz="2400" dirty="0"/>
                        </a:p>
                      </a:txBody>
                      <a:tcPr marL="121920" marR="121920" marT="60960" marB="60960"/>
                    </a:tc>
                    <a:tc>
                      <a:txBody>
                        <a:bodyPr/>
                        <a:lstStyle/>
                        <a:p>
                          <a:pPr algn="ctr"/>
                          <a:r>
                            <a:rPr lang="es-MX" sz="2400" dirty="0"/>
                            <a:t>Z o T-student</a:t>
                          </a:r>
                        </a:p>
                      </a:txBody>
                      <a:tcPr marL="121920" marR="121920" marT="60960" marB="60960"/>
                    </a:tc>
                    <a:extLst>
                      <a:ext uri="{0D108BD9-81ED-4DB2-BD59-A6C34878D82A}">
                        <a16:rowId xmlns:a16="http://schemas.microsoft.com/office/drawing/2014/main" val="3305098856"/>
                      </a:ext>
                    </a:extLst>
                  </a:tr>
                  <a:tr h="853440">
                    <a:tc>
                      <a:txBody>
                        <a:bodyPr/>
                        <a:lstStyle/>
                        <a:p>
                          <a:pPr algn="ctr"/>
                          <a:r>
                            <a:rPr lang="es-MX" sz="2400" dirty="0"/>
                            <a:t>r</a:t>
                          </a:r>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a:rPr lang="es-MX" sz="2400" i="1" smtClean="0">
                                    <a:latin typeface="Cambria Math" panose="02040503050406030204" pitchFamily="18" charset="0"/>
                                    <a:ea typeface="Cambria Math" panose="02040503050406030204" pitchFamily="18" charset="0"/>
                                  </a:rPr>
                                  <m:t>𝜌</m:t>
                                </m:r>
                              </m:oMath>
                            </m:oMathPara>
                          </a14:m>
                          <a:endParaRPr lang="es-MX" sz="2400" dirty="0"/>
                        </a:p>
                      </a:txBody>
                      <a:tcPr marL="121920" marR="121920" marT="60960" marB="6096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853488914"/>
                      </a:ext>
                    </a:extLst>
                  </a:tr>
                  <a:tr h="853440">
                    <a:tc>
                      <a:txBody>
                        <a:bodyPr/>
                        <a:lstStyle/>
                        <a:p>
                          <a:pPr algn="ct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rPr>
                                    </m:ctrlPr>
                                  </m:sSubPr>
                                  <m:e>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𝛽</m:t>
                                        </m:r>
                                      </m:e>
                                    </m:acc>
                                  </m:e>
                                  <m:sub>
                                    <m:r>
                                      <a:rPr lang="es-ES" sz="2400" b="0" i="1" smtClean="0">
                                        <a:latin typeface="Cambria Math" panose="02040503050406030204" pitchFamily="18" charset="0"/>
                                      </a:rPr>
                                      <m:t>𝑜</m:t>
                                    </m:r>
                                  </m:sub>
                                </m:sSub>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acc>
                                      <m:accPr>
                                        <m:chr m:val="̂"/>
                                        <m:ctrlPr>
                                          <a:rPr lang="es-ES" sz="2400" b="0" i="1" smtClean="0">
                                            <a:latin typeface="Cambria Math" panose="02040503050406030204" pitchFamily="18" charset="0"/>
                                          </a:rPr>
                                        </m:ctrlPr>
                                      </m:accPr>
                                      <m:e>
                                        <m:r>
                                          <a:rPr lang="es-ES" sz="2400" b="0" i="1" smtClean="0">
                                            <a:latin typeface="Cambria Math" panose="02040503050406030204" pitchFamily="18" charset="0"/>
                                            <a:ea typeface="Cambria Math" panose="02040503050406030204" pitchFamily="18" charset="0"/>
                                          </a:rPr>
                                          <m:t>𝛽</m:t>
                                        </m:r>
                                      </m:e>
                                    </m:acc>
                                  </m:e>
                                  <m:sub>
                                    <m:r>
                                      <a:rPr lang="es-ES" sz="2400" b="0" i="1" smtClean="0">
                                        <a:latin typeface="Cambria Math" panose="02040503050406030204" pitchFamily="18" charset="0"/>
                                        <a:ea typeface="Cambria Math" panose="02040503050406030204" pitchFamily="18" charset="0"/>
                                      </a:rPr>
                                      <m:t>𝑖</m:t>
                                    </m:r>
                                  </m:sub>
                                </m:sSub>
                              </m:oMath>
                            </m:oMathPara>
                          </a14:m>
                          <a:endParaRPr lang="es-MX" sz="2400" dirty="0"/>
                        </a:p>
                      </a:txBody>
                      <a:tcPr marL="121920" marR="121920" marT="60960" marB="6096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𝛽</m:t>
                                    </m:r>
                                  </m:e>
                                  <m:sub>
                                    <m:r>
                                      <a:rPr lang="es-ES" sz="2400" b="0" i="1" smtClean="0">
                                        <a:latin typeface="Cambria Math" panose="02040503050406030204" pitchFamily="18" charset="0"/>
                                        <a:ea typeface="Cambria Math" panose="02040503050406030204" pitchFamily="18" charset="0"/>
                                      </a:rPr>
                                      <m:t>𝑜</m:t>
                                    </m:r>
                                  </m:sub>
                                </m:sSub>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𝛽</m:t>
                                    </m:r>
                                  </m:e>
                                  <m:sub>
                                    <m:r>
                                      <a:rPr lang="es-ES" sz="2400" b="0" i="1" smtClean="0">
                                        <a:latin typeface="Cambria Math" panose="02040503050406030204" pitchFamily="18" charset="0"/>
                                        <a:ea typeface="Cambria Math" panose="02040503050406030204" pitchFamily="18" charset="0"/>
                                      </a:rPr>
                                      <m:t>1</m:t>
                                    </m:r>
                                  </m:sub>
                                </m:sSub>
                              </m:oMath>
                            </m:oMathPara>
                          </a14:m>
                          <a:endParaRPr lang="es-MX" sz="2400" dirty="0"/>
                        </a:p>
                      </a:txBody>
                      <a:tcPr marL="121920" marR="121920" marT="60960" marB="60960"/>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015217566"/>
                      </a:ext>
                    </a:extLst>
                  </a:tr>
                  <a:tr h="494453">
                    <a:tc>
                      <a:txBody>
                        <a:bodyPr/>
                        <a:lstStyle/>
                        <a:p>
                          <a:pPr algn="ctr"/>
                          <a14:m>
                            <m:oMathPara xmlns:m="http://schemas.openxmlformats.org/officeDocument/2006/math">
                              <m:oMathParaPr>
                                <m:jc m:val="centerGroup"/>
                              </m:oMathParaPr>
                              <m:oMath xmlns:m="http://schemas.openxmlformats.org/officeDocument/2006/math">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𝑝</m:t>
                                    </m:r>
                                  </m:e>
                                </m:acc>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ea typeface="Cambria Math" panose="02040503050406030204" pitchFamily="18" charset="0"/>
                                  </a:rPr>
                                  <m:t>𝑝</m:t>
                                </m:r>
                              </m:oMath>
                            </m:oMathPara>
                          </a14:m>
                          <a:endParaRPr lang="es-MX" sz="2400" dirty="0"/>
                        </a:p>
                      </a:txBody>
                      <a:tcPr marL="121920" marR="121920" marT="60960" marB="60960"/>
                    </a:tc>
                    <a:tc>
                      <a:txBody>
                        <a:bodyPr/>
                        <a:lstStyle/>
                        <a:p>
                          <a:pPr algn="ctr"/>
                          <a:r>
                            <a:rPr lang="es-MX" sz="2400" dirty="0"/>
                            <a:t>Z</a:t>
                          </a:r>
                        </a:p>
                      </a:txBody>
                      <a:tcPr marL="121920" marR="121920" marT="60960" marB="60960"/>
                    </a:tc>
                    <a:extLst>
                      <a:ext uri="{0D108BD9-81ED-4DB2-BD59-A6C34878D82A}">
                        <a16:rowId xmlns:a16="http://schemas.microsoft.com/office/drawing/2014/main" val="3500684133"/>
                      </a:ext>
                    </a:extLst>
                  </a:tr>
                  <a:tr h="494453">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𝑝</m:t>
                                        </m:r>
                                      </m:e>
                                    </m:acc>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sSub>
                                  <m:sSubPr>
                                    <m:ctrlPr>
                                      <a:rPr lang="es-MX" sz="2400" i="1" smtClean="0">
                                        <a:latin typeface="Cambria Math" panose="02040503050406030204" pitchFamily="18" charset="0"/>
                                      </a:rPr>
                                    </m:ctrlPr>
                                  </m:sSubPr>
                                  <m:e>
                                    <m:acc>
                                      <m:accPr>
                                        <m:chr m:val="̂"/>
                                        <m:ctrlPr>
                                          <a:rPr lang="es-MX" sz="2400" i="1" smtClean="0">
                                            <a:latin typeface="Cambria Math" panose="02040503050406030204" pitchFamily="18" charset="0"/>
                                          </a:rPr>
                                        </m:ctrlPr>
                                      </m:accPr>
                                      <m:e>
                                        <m:r>
                                          <a:rPr lang="es-ES" sz="2400" b="0" i="1" smtClean="0">
                                            <a:latin typeface="Cambria Math" panose="02040503050406030204" pitchFamily="18" charset="0"/>
                                          </a:rPr>
                                          <m:t>𝑝</m:t>
                                        </m:r>
                                      </m:e>
                                    </m:acc>
                                  </m:e>
                                  <m:sub>
                                    <m:r>
                                      <a:rPr lang="es-ES" sz="2400" b="0" i="1" smtClean="0">
                                        <a:latin typeface="Cambria Math" panose="02040503050406030204" pitchFamily="18" charset="0"/>
                                      </a:rPr>
                                      <m:t>2</m:t>
                                    </m:r>
                                  </m:sub>
                                </m:sSub>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b>
                                  <m:sSubPr>
                                    <m:ctrlPr>
                                      <a:rPr lang="es-MX" sz="240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𝑝</m:t>
                                    </m:r>
                                    <m:r>
                                      <m:rPr>
                                        <m:nor/>
                                      </m:rPr>
                                      <a:rPr lang="es-MX" sz="2400" dirty="0"/>
                                      <m:t> </m:t>
                                    </m:r>
                                  </m:e>
                                  <m:sub>
                                    <m:r>
                                      <a:rPr lang="es-ES" sz="2400" b="0" i="1" smtClean="0">
                                        <a:latin typeface="Cambria Math" panose="02040503050406030204" pitchFamily="18" charset="0"/>
                                        <a:ea typeface="Cambria Math" panose="02040503050406030204" pitchFamily="18" charset="0"/>
                                      </a:rPr>
                                      <m:t>1</m:t>
                                    </m:r>
                                  </m:sub>
                                </m:sSub>
                                <m:r>
                                  <a:rPr lang="es-ES" sz="2400" b="0" i="1" smtClean="0">
                                    <a:latin typeface="Cambria Math" panose="02040503050406030204" pitchFamily="18" charset="0"/>
                                    <a:ea typeface="Cambria Math" panose="02040503050406030204" pitchFamily="18" charset="0"/>
                                  </a:rPr>
                                  <m:t>−</m:t>
                                </m:r>
                                <m:sSub>
                                  <m:sSubPr>
                                    <m:ctrlPr>
                                      <a:rPr lang="es-ES" sz="2400" b="0" i="1" smtClean="0">
                                        <a:latin typeface="Cambria Math" panose="02040503050406030204" pitchFamily="18" charset="0"/>
                                        <a:ea typeface="Cambria Math" panose="02040503050406030204" pitchFamily="18" charset="0"/>
                                      </a:rPr>
                                    </m:ctrlPr>
                                  </m:sSubPr>
                                  <m:e>
                                    <m:r>
                                      <a:rPr lang="es-ES" sz="2400" b="0" i="1" smtClean="0">
                                        <a:latin typeface="Cambria Math" panose="02040503050406030204" pitchFamily="18" charset="0"/>
                                        <a:ea typeface="Cambria Math" panose="02040503050406030204" pitchFamily="18" charset="0"/>
                                      </a:rPr>
                                      <m:t>𝑝</m:t>
                                    </m:r>
                                  </m:e>
                                  <m:sub>
                                    <m:r>
                                      <a:rPr lang="es-ES" sz="2400" b="0" i="1" smtClean="0">
                                        <a:latin typeface="Cambria Math" panose="02040503050406030204" pitchFamily="18" charset="0"/>
                                        <a:ea typeface="Cambria Math" panose="02040503050406030204" pitchFamily="18" charset="0"/>
                                      </a:rPr>
                                      <m:t>2</m:t>
                                    </m:r>
                                  </m:sub>
                                </m:sSub>
                              </m:oMath>
                            </m:oMathPara>
                          </a14:m>
                          <a:endParaRPr lang="es-MX" sz="2400" dirty="0"/>
                        </a:p>
                      </a:txBody>
                      <a:tcPr marL="121920" marR="121920" marT="60960" marB="60960"/>
                    </a:tc>
                    <a:tc>
                      <a:txBody>
                        <a:bodyPr/>
                        <a:lstStyle/>
                        <a:p>
                          <a:pPr algn="ctr"/>
                          <a:r>
                            <a:rPr lang="es-MX" sz="2400" dirty="0"/>
                            <a:t>Z</a:t>
                          </a:r>
                        </a:p>
                      </a:txBody>
                      <a:tcPr marL="121920" marR="121920" marT="60960" marB="60960"/>
                    </a:tc>
                    <a:extLst>
                      <a:ext uri="{0D108BD9-81ED-4DB2-BD59-A6C34878D82A}">
                        <a16:rowId xmlns:a16="http://schemas.microsoft.com/office/drawing/2014/main" val="3682113809"/>
                      </a:ext>
                    </a:extLst>
                  </a:tr>
                  <a:tr h="494453">
                    <a:tc>
                      <a:txBody>
                        <a:bodyPr/>
                        <a:lstStyle/>
                        <a:p>
                          <a:pPr algn="ctr"/>
                          <a14:m>
                            <m:oMathPara xmlns:m="http://schemas.openxmlformats.org/officeDocument/2006/math">
                              <m:oMathParaPr>
                                <m:jc m:val="centerGroup"/>
                              </m:oMathParaPr>
                              <m:oMath xmlns:m="http://schemas.openxmlformats.org/officeDocument/2006/math">
                                <m:sSup>
                                  <m:sSupPr>
                                    <m:ctrlPr>
                                      <a:rPr lang="es-MX" sz="2400" i="1" smtClean="0">
                                        <a:latin typeface="Cambria Math" panose="02040503050406030204" pitchFamily="18" charset="0"/>
                                      </a:rPr>
                                    </m:ctrlPr>
                                  </m:sSupPr>
                                  <m:e>
                                    <m:r>
                                      <a:rPr lang="es-ES" sz="2400" b="0" i="1" smtClean="0">
                                        <a:latin typeface="Cambria Math" panose="02040503050406030204" pitchFamily="18" charset="0"/>
                                      </a:rPr>
                                      <m:t>𝑠</m:t>
                                    </m:r>
                                  </m:e>
                                  <m:sup>
                                    <m:r>
                                      <a:rPr lang="es-ES" sz="2400" b="0" i="1" smtClean="0">
                                        <a:latin typeface="Cambria Math" panose="02040503050406030204" pitchFamily="18" charset="0"/>
                                      </a:rPr>
                                      <m:t>2</m:t>
                                    </m:r>
                                  </m:sup>
                                </m:sSup>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p>
                                  <m:sSupPr>
                                    <m:ctrlPr>
                                      <a:rPr lang="es-MX" sz="2400" i="1" smtClean="0">
                                        <a:latin typeface="Cambria Math" panose="02040503050406030204" pitchFamily="18" charset="0"/>
                                        <a:ea typeface="Cambria Math" panose="02040503050406030204" pitchFamily="18" charset="0"/>
                                      </a:rPr>
                                    </m:ctrlPr>
                                  </m:sSupPr>
                                  <m:e>
                                    <m:r>
                                      <a:rPr lang="es-MX" sz="2400" i="1" smtClean="0">
                                        <a:latin typeface="Cambria Math" panose="02040503050406030204" pitchFamily="18" charset="0"/>
                                        <a:ea typeface="Cambria Math" panose="02040503050406030204" pitchFamily="18" charset="0"/>
                                      </a:rPr>
                                      <m:t>𝜎</m:t>
                                    </m:r>
                                  </m:e>
                                  <m:sup>
                                    <m:r>
                                      <a:rPr lang="es-ES" sz="2400" b="0" i="1" smtClean="0">
                                        <a:latin typeface="Cambria Math" panose="02040503050406030204" pitchFamily="18" charset="0"/>
                                        <a:ea typeface="Cambria Math" panose="02040503050406030204" pitchFamily="18" charset="0"/>
                                      </a:rPr>
                                      <m:t>2</m:t>
                                    </m:r>
                                  </m:sup>
                                </m:sSup>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sSup>
                                  <m:sSupPr>
                                    <m:ctrlPr>
                                      <a:rPr lang="es-MX" sz="2400" i="1" smtClean="0">
                                        <a:latin typeface="Cambria Math" panose="02040503050406030204" pitchFamily="18" charset="0"/>
                                        <a:ea typeface="Cambria Math" panose="02040503050406030204" pitchFamily="18" charset="0"/>
                                      </a:rPr>
                                    </m:ctrlPr>
                                  </m:sSupPr>
                                  <m:e>
                                    <m:r>
                                      <a:rPr lang="es-MX" sz="2400" i="1" smtClean="0">
                                        <a:latin typeface="Cambria Math" panose="02040503050406030204" pitchFamily="18" charset="0"/>
                                        <a:ea typeface="Cambria Math" panose="02040503050406030204" pitchFamily="18" charset="0"/>
                                      </a:rPr>
                                      <m:t>𝜒</m:t>
                                    </m:r>
                                  </m:e>
                                  <m:sup>
                                    <m:r>
                                      <a:rPr lang="es-ES" sz="2400" b="0" i="1" smtClean="0">
                                        <a:latin typeface="Cambria Math" panose="02040503050406030204" pitchFamily="18" charset="0"/>
                                        <a:ea typeface="Cambria Math" panose="02040503050406030204" pitchFamily="18" charset="0"/>
                                      </a:rPr>
                                      <m:t>2</m:t>
                                    </m:r>
                                  </m:sup>
                                </m:sSup>
                              </m:oMath>
                            </m:oMathPara>
                          </a14:m>
                          <a:endParaRPr lang="es-MX" sz="2400" dirty="0"/>
                        </a:p>
                      </a:txBody>
                      <a:tcPr marL="121920" marR="121920" marT="60960" marB="60960"/>
                    </a:tc>
                    <a:extLst>
                      <a:ext uri="{0D108BD9-81ED-4DB2-BD59-A6C34878D82A}">
                        <a16:rowId xmlns:a16="http://schemas.microsoft.com/office/drawing/2014/main" val="3482700823"/>
                      </a:ext>
                    </a:extLst>
                  </a:tr>
                  <a:tr h="948691">
                    <a:tc>
                      <a:txBody>
                        <a:bodyPr/>
                        <a:lstStyle/>
                        <a:p>
                          <a:pPr algn="ctr"/>
                          <a14:m>
                            <m:oMathPara xmlns:m="http://schemas.openxmlformats.org/officeDocument/2006/math">
                              <m:oMathParaPr>
                                <m:jc m:val="centerGroup"/>
                              </m:oMathParaPr>
                              <m:oMath xmlns:m="http://schemas.openxmlformats.org/officeDocument/2006/math">
                                <m:f>
                                  <m:fPr>
                                    <m:ctrlPr>
                                      <a:rPr lang="es-MX" sz="2400" i="1" smtClean="0">
                                        <a:latin typeface="Cambria Math" panose="02040503050406030204" pitchFamily="18" charset="0"/>
                                      </a:rPr>
                                    </m:ctrlPr>
                                  </m:fPr>
                                  <m:num>
                                    <m:sSubSup>
                                      <m:sSubSupPr>
                                        <m:ctrlPr>
                                          <a:rPr lang="es-MX" sz="2400" i="1" smtClean="0">
                                            <a:latin typeface="Cambria Math" panose="02040503050406030204" pitchFamily="18" charset="0"/>
                                          </a:rPr>
                                        </m:ctrlPr>
                                      </m:sSubSupPr>
                                      <m:e>
                                        <m:r>
                                          <a:rPr lang="es-ES" sz="2400" b="0" i="1" smtClean="0">
                                            <a:latin typeface="Cambria Math" panose="02040503050406030204" pitchFamily="18" charset="0"/>
                                          </a:rPr>
                                          <m:t>𝑠</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num>
                                  <m:den>
                                    <m:sSubSup>
                                      <m:sSubSupPr>
                                        <m:ctrlPr>
                                          <a:rPr lang="es-MX" sz="2400" i="1" smtClean="0">
                                            <a:latin typeface="Cambria Math" panose="02040503050406030204" pitchFamily="18" charset="0"/>
                                          </a:rPr>
                                        </m:ctrlPr>
                                      </m:sSubSupPr>
                                      <m:e>
                                        <m:r>
                                          <a:rPr lang="es-ES" sz="2400" b="0" i="1" smtClean="0">
                                            <a:latin typeface="Cambria Math" panose="02040503050406030204" pitchFamily="18" charset="0"/>
                                          </a:rPr>
                                          <m:t>𝑠</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den>
                                </m:f>
                              </m:oMath>
                            </m:oMathPara>
                          </a14:m>
                          <a:endParaRPr lang="es-MX" sz="2400" dirty="0"/>
                        </a:p>
                      </a:txBody>
                      <a:tcPr marL="121920" marR="121920" marT="60960" marB="60960"/>
                    </a:tc>
                    <a:tc>
                      <a:txBody>
                        <a:bodyPr/>
                        <a:lstStyle/>
                        <a:p>
                          <a:pPr algn="ctr"/>
                          <a14:m>
                            <m:oMathPara xmlns:m="http://schemas.openxmlformats.org/officeDocument/2006/math">
                              <m:oMathParaPr>
                                <m:jc m:val="centerGroup"/>
                              </m:oMathParaPr>
                              <m:oMath xmlns:m="http://schemas.openxmlformats.org/officeDocument/2006/math">
                                <m:f>
                                  <m:fPr>
                                    <m:ctrlPr>
                                      <a:rPr lang="es-MX" sz="2400" i="1" smtClean="0">
                                        <a:latin typeface="Cambria Math" panose="02040503050406030204" pitchFamily="18" charset="0"/>
                                      </a:rPr>
                                    </m:ctrlPr>
                                  </m:fPr>
                                  <m:num>
                                    <m:sSubSup>
                                      <m:sSubSupPr>
                                        <m:ctrlPr>
                                          <a:rPr lang="es-MX" sz="2400" i="1" smtClean="0">
                                            <a:latin typeface="Cambria Math" panose="02040503050406030204" pitchFamily="18" charset="0"/>
                                          </a:rPr>
                                        </m:ctrlPr>
                                      </m:sSubSupPr>
                                      <m:e>
                                        <m:r>
                                          <a:rPr lang="es-MX" sz="2400" i="1" smtClean="0">
                                            <a:latin typeface="Cambria Math" panose="02040503050406030204" pitchFamily="18" charset="0"/>
                                            <a:ea typeface="Cambria Math" panose="02040503050406030204" pitchFamily="18" charset="0"/>
                                          </a:rPr>
                                          <m:t>𝜎</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num>
                                  <m:den>
                                    <m:sSubSup>
                                      <m:sSubSupPr>
                                        <m:ctrlPr>
                                          <a:rPr lang="es-MX" sz="2400" i="1" smtClean="0">
                                            <a:latin typeface="Cambria Math" panose="02040503050406030204" pitchFamily="18" charset="0"/>
                                          </a:rPr>
                                        </m:ctrlPr>
                                      </m:sSubSupPr>
                                      <m:e>
                                        <m:r>
                                          <a:rPr lang="es-ES" sz="2400" b="0" i="1" smtClean="0">
                                            <a:latin typeface="Cambria Math" panose="02040503050406030204" pitchFamily="18" charset="0"/>
                                          </a:rPr>
                                          <m:t>𝑠</m:t>
                                        </m:r>
                                      </m:e>
                                      <m:sub>
                                        <m:r>
                                          <a:rPr lang="es-ES" sz="2400" b="0" i="1" smtClean="0">
                                            <a:latin typeface="Cambria Math" panose="02040503050406030204" pitchFamily="18" charset="0"/>
                                          </a:rPr>
                                          <m:t>1</m:t>
                                        </m:r>
                                      </m:sub>
                                      <m:sup>
                                        <m:r>
                                          <a:rPr lang="es-ES" sz="2400" b="0" i="1" smtClean="0">
                                            <a:latin typeface="Cambria Math" panose="02040503050406030204" pitchFamily="18" charset="0"/>
                                          </a:rPr>
                                          <m:t>2</m:t>
                                        </m:r>
                                      </m:sup>
                                    </m:sSubSup>
                                  </m:den>
                                </m:f>
                              </m:oMath>
                            </m:oMathPara>
                          </a14:m>
                          <a:endParaRPr lang="es-MX" sz="2400" dirty="0"/>
                        </a:p>
                      </a:txBody>
                      <a:tcPr marL="121920" marR="121920" marT="60960" marB="60960"/>
                    </a:tc>
                    <a:tc>
                      <a:txBody>
                        <a:bodyPr/>
                        <a:lstStyle/>
                        <a:p>
                          <a:pPr algn="ctr"/>
                          <a:r>
                            <a:rPr lang="es-MX" sz="2400" dirty="0"/>
                            <a:t>F</a:t>
                          </a:r>
                        </a:p>
                      </a:txBody>
                      <a:tcPr marL="121920" marR="121920" marT="60960" marB="60960"/>
                    </a:tc>
                    <a:extLst>
                      <a:ext uri="{0D108BD9-81ED-4DB2-BD59-A6C34878D82A}">
                        <a16:rowId xmlns:a16="http://schemas.microsoft.com/office/drawing/2014/main" val="1010333384"/>
                      </a:ext>
                    </a:extLst>
                  </a:tr>
                </a:tbl>
              </a:graphicData>
            </a:graphic>
          </p:graphicFrame>
        </mc:Choice>
        <mc:Fallback>
          <p:graphicFrame>
            <p:nvGraphicFramePr>
              <p:cNvPr id="3" name="Tabla 2">
                <a:extLst>
                  <a:ext uri="{FF2B5EF4-FFF2-40B4-BE49-F238E27FC236}">
                    <a16:creationId xmlns:a16="http://schemas.microsoft.com/office/drawing/2014/main" id="{2E998372-A0D9-AC4B-A63C-2B6A69960849}"/>
                  </a:ext>
                </a:extLst>
              </p:cNvPr>
              <p:cNvGraphicFramePr>
                <a:graphicFrameLocks noGrp="1"/>
              </p:cNvGraphicFramePr>
              <p:nvPr>
                <p:extLst>
                  <p:ext uri="{D42A27DB-BD31-4B8C-83A1-F6EECF244321}">
                    <p14:modId xmlns:p14="http://schemas.microsoft.com/office/powerpoint/2010/main" val="1228523817"/>
                  </p:ext>
                </p:extLst>
              </p:nvPr>
            </p:nvGraphicFramePr>
            <p:xfrm>
              <a:off x="1679509" y="0"/>
              <a:ext cx="5418669" cy="6699250"/>
            </p:xfrm>
            <a:graphic>
              <a:graphicData uri="http://schemas.openxmlformats.org/drawingml/2006/table">
                <a:tbl>
                  <a:tblPr firstRow="1" bandRow="1">
                    <a:tableStyleId>{5C22544A-7EE6-4342-B048-85BDC9FD1C3A}</a:tableStyleId>
                  </a:tblPr>
                  <a:tblGrid>
                    <a:gridCol w="1806223">
                      <a:extLst>
                        <a:ext uri="{9D8B030D-6E8A-4147-A177-3AD203B41FA5}">
                          <a16:colId xmlns:a16="http://schemas.microsoft.com/office/drawing/2014/main" val="1676010300"/>
                        </a:ext>
                      </a:extLst>
                    </a:gridCol>
                    <a:gridCol w="1806223">
                      <a:extLst>
                        <a:ext uri="{9D8B030D-6E8A-4147-A177-3AD203B41FA5}">
                          <a16:colId xmlns:a16="http://schemas.microsoft.com/office/drawing/2014/main" val="2839110992"/>
                        </a:ext>
                      </a:extLst>
                    </a:gridCol>
                    <a:gridCol w="1806223">
                      <a:extLst>
                        <a:ext uri="{9D8B030D-6E8A-4147-A177-3AD203B41FA5}">
                          <a16:colId xmlns:a16="http://schemas.microsoft.com/office/drawing/2014/main" val="2197254247"/>
                        </a:ext>
                      </a:extLst>
                    </a:gridCol>
                  </a:tblGrid>
                  <a:tr h="853440">
                    <a:tc>
                      <a:txBody>
                        <a:bodyPr/>
                        <a:lstStyle/>
                        <a:p>
                          <a:pPr algn="ctr"/>
                          <a:r>
                            <a:rPr lang="es-MX" sz="2400" dirty="0"/>
                            <a:t>Estimador</a:t>
                          </a:r>
                        </a:p>
                      </a:txBody>
                      <a:tcPr marL="121920" marR="121920" marT="60960" marB="60960"/>
                    </a:tc>
                    <a:tc>
                      <a:txBody>
                        <a:bodyPr/>
                        <a:lstStyle/>
                        <a:p>
                          <a:pPr algn="ctr"/>
                          <a:r>
                            <a:rPr lang="es-MX" sz="2400" dirty="0"/>
                            <a:t>Parámetro</a:t>
                          </a:r>
                        </a:p>
                      </a:txBody>
                      <a:tcPr marL="121920" marR="121920" marT="60960" marB="60960"/>
                    </a:tc>
                    <a:tc>
                      <a:txBody>
                        <a:bodyPr/>
                        <a:lstStyle/>
                        <a:p>
                          <a:pPr algn="ctr"/>
                          <a:r>
                            <a:rPr lang="es-MX" sz="2400" dirty="0"/>
                            <a:t>Distribución</a:t>
                          </a:r>
                        </a:p>
                      </a:txBody>
                      <a:tcPr marL="121920" marR="121920" marT="60960" marB="60960"/>
                    </a:tc>
                    <a:extLst>
                      <a:ext uri="{0D108BD9-81ED-4DB2-BD59-A6C34878D82A}">
                        <a16:rowId xmlns:a16="http://schemas.microsoft.com/office/drawing/2014/main" val="355974356"/>
                      </a:ext>
                    </a:extLst>
                  </a:tr>
                  <a:tr h="853440">
                    <a:tc>
                      <a:txBody>
                        <a:bodyPr/>
                        <a:lstStyle/>
                        <a:p>
                          <a:endParaRPr lang="es-MX"/>
                        </a:p>
                      </a:txBody>
                      <a:tcPr marL="121920" marR="121920" marT="60960" marB="60960">
                        <a:blipFill>
                          <a:blip r:embed="rId2"/>
                          <a:stretch>
                            <a:fillRect l="-704" t="-102941" r="-202817" b="-579412"/>
                          </a:stretch>
                        </a:blipFill>
                      </a:tcPr>
                    </a:tc>
                    <a:tc>
                      <a:txBody>
                        <a:bodyPr/>
                        <a:lstStyle/>
                        <a:p>
                          <a:endParaRPr lang="es-MX"/>
                        </a:p>
                      </a:txBody>
                      <a:tcPr marL="121920" marR="121920" marT="60960" marB="60960">
                        <a:blipFill>
                          <a:blip r:embed="rId2"/>
                          <a:stretch>
                            <a:fillRect l="-100000" t="-102941" r="-101399" b="-579412"/>
                          </a:stretch>
                        </a:blipFill>
                      </a:tcPr>
                    </a:tc>
                    <a:tc>
                      <a:txBody>
                        <a:bodyPr/>
                        <a:lstStyle/>
                        <a:p>
                          <a:pPr algn="ctr"/>
                          <a:r>
                            <a:rPr lang="es-MX" sz="2400" dirty="0"/>
                            <a:t>Z o T-student</a:t>
                          </a:r>
                        </a:p>
                      </a:txBody>
                      <a:tcPr marL="121920" marR="121920" marT="60960" marB="60960"/>
                    </a:tc>
                    <a:extLst>
                      <a:ext uri="{0D108BD9-81ED-4DB2-BD59-A6C34878D82A}">
                        <a16:rowId xmlns:a16="http://schemas.microsoft.com/office/drawing/2014/main" val="2393967555"/>
                      </a:ext>
                    </a:extLst>
                  </a:tr>
                  <a:tr h="853440">
                    <a:tc>
                      <a:txBody>
                        <a:bodyPr/>
                        <a:lstStyle/>
                        <a:p>
                          <a:endParaRPr lang="es-MX"/>
                        </a:p>
                      </a:txBody>
                      <a:tcPr marL="121920" marR="121920" marT="60960" marB="60960">
                        <a:blipFill>
                          <a:blip r:embed="rId2"/>
                          <a:stretch>
                            <a:fillRect l="-704" t="-205970" r="-202817" b="-488060"/>
                          </a:stretch>
                        </a:blipFill>
                      </a:tcPr>
                    </a:tc>
                    <a:tc>
                      <a:txBody>
                        <a:bodyPr/>
                        <a:lstStyle/>
                        <a:p>
                          <a:endParaRPr lang="es-MX"/>
                        </a:p>
                      </a:txBody>
                      <a:tcPr marL="121920" marR="121920" marT="60960" marB="60960">
                        <a:blipFill>
                          <a:blip r:embed="rId2"/>
                          <a:stretch>
                            <a:fillRect l="-100000" t="-205970" r="-101399" b="-488060"/>
                          </a:stretch>
                        </a:blipFill>
                      </a:tcPr>
                    </a:tc>
                    <a:tc>
                      <a:txBody>
                        <a:bodyPr/>
                        <a:lstStyle/>
                        <a:p>
                          <a:pPr algn="ctr"/>
                          <a:r>
                            <a:rPr lang="es-MX" sz="2400" dirty="0"/>
                            <a:t>Z o T-student</a:t>
                          </a:r>
                        </a:p>
                      </a:txBody>
                      <a:tcPr marL="121920" marR="121920" marT="60960" marB="60960"/>
                    </a:tc>
                    <a:extLst>
                      <a:ext uri="{0D108BD9-81ED-4DB2-BD59-A6C34878D82A}">
                        <a16:rowId xmlns:a16="http://schemas.microsoft.com/office/drawing/2014/main" val="3305098856"/>
                      </a:ext>
                    </a:extLst>
                  </a:tr>
                  <a:tr h="853440">
                    <a:tc>
                      <a:txBody>
                        <a:bodyPr/>
                        <a:lstStyle/>
                        <a:p>
                          <a:pPr algn="ctr"/>
                          <a:r>
                            <a:rPr lang="es-MX" sz="2400" dirty="0"/>
                            <a:t>r</a:t>
                          </a:r>
                        </a:p>
                      </a:txBody>
                      <a:tcPr marL="121920" marR="121920" marT="60960" marB="60960"/>
                    </a:tc>
                    <a:tc>
                      <a:txBody>
                        <a:bodyPr/>
                        <a:lstStyle/>
                        <a:p>
                          <a:endParaRPr lang="es-MX"/>
                        </a:p>
                      </a:txBody>
                      <a:tcPr marL="121920" marR="121920" marT="60960" marB="60960">
                        <a:blipFill>
                          <a:blip r:embed="rId2"/>
                          <a:stretch>
                            <a:fillRect l="-100000" t="-305970" r="-101399" b="-38806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853488914"/>
                      </a:ext>
                    </a:extLst>
                  </a:tr>
                  <a:tr h="853440">
                    <a:tc>
                      <a:txBody>
                        <a:bodyPr/>
                        <a:lstStyle/>
                        <a:p>
                          <a:endParaRPr lang="es-MX"/>
                        </a:p>
                      </a:txBody>
                      <a:tcPr marL="121920" marR="121920" marT="60960" marB="60960">
                        <a:blipFill>
                          <a:blip r:embed="rId2"/>
                          <a:stretch>
                            <a:fillRect l="-704" t="-405970" r="-202817" b="-288060"/>
                          </a:stretch>
                        </a:blipFill>
                      </a:tcPr>
                    </a:tc>
                    <a:tc>
                      <a:txBody>
                        <a:bodyPr/>
                        <a:lstStyle/>
                        <a:p>
                          <a:endParaRPr lang="es-MX"/>
                        </a:p>
                      </a:txBody>
                      <a:tcPr marL="121920" marR="121920" marT="60960" marB="60960">
                        <a:blipFill>
                          <a:blip r:embed="rId2"/>
                          <a:stretch>
                            <a:fillRect l="-100000" t="-405970" r="-101399" b="-288060"/>
                          </a:stretch>
                        </a:blip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2400" dirty="0"/>
                            <a:t>Z o T-student</a:t>
                          </a:r>
                        </a:p>
                      </a:txBody>
                      <a:tcPr marL="121920" marR="121920" marT="60960" marB="60960"/>
                    </a:tc>
                    <a:extLst>
                      <a:ext uri="{0D108BD9-81ED-4DB2-BD59-A6C34878D82A}">
                        <a16:rowId xmlns:a16="http://schemas.microsoft.com/office/drawing/2014/main" val="2015217566"/>
                      </a:ext>
                    </a:extLst>
                  </a:tr>
                  <a:tr h="494453">
                    <a:tc>
                      <a:txBody>
                        <a:bodyPr/>
                        <a:lstStyle/>
                        <a:p>
                          <a:endParaRPr lang="es-MX"/>
                        </a:p>
                      </a:txBody>
                      <a:tcPr marL="121920" marR="121920" marT="60960" marB="60960">
                        <a:blipFill>
                          <a:blip r:embed="rId2"/>
                          <a:stretch>
                            <a:fillRect l="-704" t="-869231" r="-202817" b="-394872"/>
                          </a:stretch>
                        </a:blipFill>
                      </a:tcPr>
                    </a:tc>
                    <a:tc>
                      <a:txBody>
                        <a:bodyPr/>
                        <a:lstStyle/>
                        <a:p>
                          <a:endParaRPr lang="es-MX"/>
                        </a:p>
                      </a:txBody>
                      <a:tcPr marL="121920" marR="121920" marT="60960" marB="60960">
                        <a:blipFill>
                          <a:blip r:embed="rId2"/>
                          <a:stretch>
                            <a:fillRect l="-100000" t="-869231" r="-101399" b="-394872"/>
                          </a:stretch>
                        </a:blipFill>
                      </a:tcPr>
                    </a:tc>
                    <a:tc>
                      <a:txBody>
                        <a:bodyPr/>
                        <a:lstStyle/>
                        <a:p>
                          <a:pPr algn="ctr"/>
                          <a:r>
                            <a:rPr lang="es-MX" sz="2400" dirty="0"/>
                            <a:t>Z</a:t>
                          </a:r>
                        </a:p>
                      </a:txBody>
                      <a:tcPr marL="121920" marR="121920" marT="60960" marB="60960"/>
                    </a:tc>
                    <a:extLst>
                      <a:ext uri="{0D108BD9-81ED-4DB2-BD59-A6C34878D82A}">
                        <a16:rowId xmlns:a16="http://schemas.microsoft.com/office/drawing/2014/main" val="3500684133"/>
                      </a:ext>
                    </a:extLst>
                  </a:tr>
                  <a:tr h="494453">
                    <a:tc>
                      <a:txBody>
                        <a:bodyPr/>
                        <a:lstStyle/>
                        <a:p>
                          <a:endParaRPr lang="es-MX"/>
                        </a:p>
                      </a:txBody>
                      <a:tcPr marL="121920" marR="121920" marT="60960" marB="60960">
                        <a:blipFill>
                          <a:blip r:embed="rId2"/>
                          <a:stretch>
                            <a:fillRect l="-704" t="-969231" r="-202817" b="-294872"/>
                          </a:stretch>
                        </a:blipFill>
                      </a:tcPr>
                    </a:tc>
                    <a:tc>
                      <a:txBody>
                        <a:bodyPr/>
                        <a:lstStyle/>
                        <a:p>
                          <a:endParaRPr lang="es-MX"/>
                        </a:p>
                      </a:txBody>
                      <a:tcPr marL="121920" marR="121920" marT="60960" marB="60960">
                        <a:blipFill>
                          <a:blip r:embed="rId2"/>
                          <a:stretch>
                            <a:fillRect l="-100000" t="-969231" r="-101399" b="-294872"/>
                          </a:stretch>
                        </a:blipFill>
                      </a:tcPr>
                    </a:tc>
                    <a:tc>
                      <a:txBody>
                        <a:bodyPr/>
                        <a:lstStyle/>
                        <a:p>
                          <a:pPr algn="ctr"/>
                          <a:r>
                            <a:rPr lang="es-MX" sz="2400" dirty="0"/>
                            <a:t>Z</a:t>
                          </a:r>
                        </a:p>
                      </a:txBody>
                      <a:tcPr marL="121920" marR="121920" marT="60960" marB="60960"/>
                    </a:tc>
                    <a:extLst>
                      <a:ext uri="{0D108BD9-81ED-4DB2-BD59-A6C34878D82A}">
                        <a16:rowId xmlns:a16="http://schemas.microsoft.com/office/drawing/2014/main" val="3682113809"/>
                      </a:ext>
                    </a:extLst>
                  </a:tr>
                  <a:tr h="494453">
                    <a:tc>
                      <a:txBody>
                        <a:bodyPr/>
                        <a:lstStyle/>
                        <a:p>
                          <a:endParaRPr lang="es-MX"/>
                        </a:p>
                      </a:txBody>
                      <a:tcPr marL="121920" marR="121920" marT="60960" marB="60960">
                        <a:blipFill>
                          <a:blip r:embed="rId2"/>
                          <a:stretch>
                            <a:fillRect l="-704" t="-1069231" r="-202817" b="-194872"/>
                          </a:stretch>
                        </a:blipFill>
                      </a:tcPr>
                    </a:tc>
                    <a:tc>
                      <a:txBody>
                        <a:bodyPr/>
                        <a:lstStyle/>
                        <a:p>
                          <a:endParaRPr lang="es-MX"/>
                        </a:p>
                      </a:txBody>
                      <a:tcPr marL="121920" marR="121920" marT="60960" marB="60960">
                        <a:blipFill>
                          <a:blip r:embed="rId2"/>
                          <a:stretch>
                            <a:fillRect l="-100000" t="-1069231" r="-101399" b="-194872"/>
                          </a:stretch>
                        </a:blipFill>
                      </a:tcPr>
                    </a:tc>
                    <a:tc>
                      <a:txBody>
                        <a:bodyPr/>
                        <a:lstStyle/>
                        <a:p>
                          <a:endParaRPr lang="es-MX"/>
                        </a:p>
                      </a:txBody>
                      <a:tcPr marL="121920" marR="121920" marT="60960" marB="60960">
                        <a:blipFill>
                          <a:blip r:embed="rId2"/>
                          <a:stretch>
                            <a:fillRect l="-201408" t="-1069231" r="-2113" b="-194872"/>
                          </a:stretch>
                        </a:blipFill>
                      </a:tcPr>
                    </a:tc>
                    <a:extLst>
                      <a:ext uri="{0D108BD9-81ED-4DB2-BD59-A6C34878D82A}">
                        <a16:rowId xmlns:a16="http://schemas.microsoft.com/office/drawing/2014/main" val="3482700823"/>
                      </a:ext>
                    </a:extLst>
                  </a:tr>
                  <a:tr h="948691">
                    <a:tc>
                      <a:txBody>
                        <a:bodyPr/>
                        <a:lstStyle/>
                        <a:p>
                          <a:endParaRPr lang="es-MX"/>
                        </a:p>
                      </a:txBody>
                      <a:tcPr marL="121920" marR="121920" marT="60960" marB="60960">
                        <a:blipFill>
                          <a:blip r:embed="rId2"/>
                          <a:stretch>
                            <a:fillRect l="-704" t="-608000" r="-202817" b="-1333"/>
                          </a:stretch>
                        </a:blipFill>
                      </a:tcPr>
                    </a:tc>
                    <a:tc>
                      <a:txBody>
                        <a:bodyPr/>
                        <a:lstStyle/>
                        <a:p>
                          <a:endParaRPr lang="es-MX"/>
                        </a:p>
                      </a:txBody>
                      <a:tcPr marL="121920" marR="121920" marT="60960" marB="60960">
                        <a:blipFill>
                          <a:blip r:embed="rId2"/>
                          <a:stretch>
                            <a:fillRect l="-100000" t="-608000" r="-101399" b="-1333"/>
                          </a:stretch>
                        </a:blipFill>
                      </a:tcPr>
                    </a:tc>
                    <a:tc>
                      <a:txBody>
                        <a:bodyPr/>
                        <a:lstStyle/>
                        <a:p>
                          <a:pPr algn="ctr"/>
                          <a:r>
                            <a:rPr lang="es-MX" sz="2400" dirty="0"/>
                            <a:t>F</a:t>
                          </a:r>
                        </a:p>
                      </a:txBody>
                      <a:tcPr marL="121920" marR="121920" marT="60960" marB="60960"/>
                    </a:tc>
                    <a:extLst>
                      <a:ext uri="{0D108BD9-81ED-4DB2-BD59-A6C34878D82A}">
                        <a16:rowId xmlns:a16="http://schemas.microsoft.com/office/drawing/2014/main" val="1010333384"/>
                      </a:ext>
                    </a:extLst>
                  </a:tr>
                </a:tbl>
              </a:graphicData>
            </a:graphic>
          </p:graphicFrame>
        </mc:Fallback>
      </mc:AlternateContent>
      <p:sp>
        <p:nvSpPr>
          <p:cNvPr id="4" name="CuadroTexto 3">
            <a:extLst>
              <a:ext uri="{FF2B5EF4-FFF2-40B4-BE49-F238E27FC236}">
                <a16:creationId xmlns:a16="http://schemas.microsoft.com/office/drawing/2014/main" id="{44515A7D-34C8-D547-AA24-2024D4874D2D}"/>
              </a:ext>
            </a:extLst>
          </p:cNvPr>
          <p:cNvSpPr txBox="1"/>
          <p:nvPr/>
        </p:nvSpPr>
        <p:spPr>
          <a:xfrm>
            <a:off x="8400256" y="4197085"/>
            <a:ext cx="3571234" cy="1938992"/>
          </a:xfrm>
          <a:prstGeom prst="rect">
            <a:avLst/>
          </a:prstGeom>
          <a:noFill/>
        </p:spPr>
        <p:txBody>
          <a:bodyPr wrap="none" rtlCol="0">
            <a:spAutoFit/>
          </a:bodyPr>
          <a:lstStyle/>
          <a:p>
            <a:r>
              <a:rPr lang="es-MX" sz="2400" dirty="0"/>
              <a:t>Elementos a considerar:</a:t>
            </a:r>
          </a:p>
          <a:p>
            <a:endParaRPr lang="es-MX" sz="2400" dirty="0"/>
          </a:p>
          <a:p>
            <a:r>
              <a:rPr lang="es-MX" sz="2400" dirty="0"/>
              <a:t>Muestreo aleatorio</a:t>
            </a:r>
          </a:p>
          <a:p>
            <a:r>
              <a:rPr lang="es-MX" sz="2400" dirty="0"/>
              <a:t>Tamaño de la muestra</a:t>
            </a:r>
          </a:p>
          <a:p>
            <a:r>
              <a:rPr lang="es-MX" sz="2400" dirty="0"/>
              <a:t>-- Varianzas</a:t>
            </a:r>
          </a:p>
        </p:txBody>
      </p:sp>
      <mc:AlternateContent xmlns:mc="http://schemas.openxmlformats.org/markup-compatibility/2006">
        <mc:Choice xmlns:a14="http://schemas.microsoft.com/office/drawing/2010/main" Requires="a14">
          <p:sp>
            <p:nvSpPr>
              <p:cNvPr id="5" name="Rectángulo 4">
                <a:extLst>
                  <a:ext uri="{FF2B5EF4-FFF2-40B4-BE49-F238E27FC236}">
                    <a16:creationId xmlns:a16="http://schemas.microsoft.com/office/drawing/2014/main" id="{9AC8ACB7-F1C0-F44C-8701-70FF0C1F6CED}"/>
                  </a:ext>
                </a:extLst>
              </p:cNvPr>
              <p:cNvSpPr/>
              <p:nvPr/>
            </p:nvSpPr>
            <p:spPr>
              <a:xfrm>
                <a:off x="7098178" y="2948948"/>
                <a:ext cx="2358196" cy="461665"/>
              </a:xfrm>
              <a:prstGeom prst="rect">
                <a:avLst/>
              </a:prstGeom>
            </p:spPr>
            <p:txBody>
              <a:bodyPr wrap="square">
                <a:spAutoFit/>
              </a:bodyPr>
              <a:lstStyle/>
              <a:p>
                <a:pPr algn="ctr" defTabSz="914377">
                  <a:defRPr/>
                </a:pPr>
                <a14:m>
                  <m:oMathPara xmlns:m="http://schemas.openxmlformats.org/officeDocument/2006/math">
                    <m:oMathParaPr>
                      <m:jc m:val="centerGroup"/>
                    </m:oMathParaPr>
                    <m:oMath xmlns:m="http://schemas.openxmlformats.org/officeDocument/2006/math">
                      <m:r>
                        <a:rPr lang="es-ES" sz="2400" i="1">
                          <a:latin typeface="Cambria Math" panose="02040503050406030204" pitchFamily="18" charset="0"/>
                        </a:rPr>
                        <m:t>𝑦</m:t>
                      </m:r>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𝑏</m:t>
                          </m:r>
                        </m:e>
                        <m:sub>
                          <m:r>
                            <a:rPr lang="es-ES" sz="2400" i="1">
                              <a:latin typeface="Cambria Math" panose="02040503050406030204" pitchFamily="18" charset="0"/>
                            </a:rPr>
                            <m:t>𝑜</m:t>
                          </m:r>
                        </m:sub>
                      </m:sSub>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𝑏</m:t>
                          </m:r>
                        </m:e>
                        <m:sub>
                          <m:r>
                            <a:rPr lang="es-ES" sz="2400" i="1">
                              <a:latin typeface="Cambria Math" panose="02040503050406030204" pitchFamily="18" charset="0"/>
                            </a:rPr>
                            <m:t>1</m:t>
                          </m:r>
                        </m:sub>
                      </m:sSub>
                      <m:r>
                        <a:rPr lang="es-ES" sz="2400" i="1">
                          <a:latin typeface="Cambria Math" panose="02040503050406030204" pitchFamily="18" charset="0"/>
                        </a:rPr>
                        <m:t>𝑥</m:t>
                      </m:r>
                    </m:oMath>
                  </m:oMathPara>
                </a14:m>
                <a:endParaRPr lang="es-MX" sz="2400" dirty="0"/>
              </a:p>
            </p:txBody>
          </p:sp>
        </mc:Choice>
        <mc:Fallback>
          <p:sp>
            <p:nvSpPr>
              <p:cNvPr id="5" name="Rectángulo 4">
                <a:extLst>
                  <a:ext uri="{FF2B5EF4-FFF2-40B4-BE49-F238E27FC236}">
                    <a16:creationId xmlns:a16="http://schemas.microsoft.com/office/drawing/2014/main" id="{9AC8ACB7-F1C0-F44C-8701-70FF0C1F6CED}"/>
                  </a:ext>
                </a:extLst>
              </p:cNvPr>
              <p:cNvSpPr>
                <a:spLocks noRot="1" noChangeAspect="1" noMove="1" noResize="1" noEditPoints="1" noAdjustHandles="1" noChangeArrowheads="1" noChangeShapeType="1" noTextEdit="1"/>
              </p:cNvSpPr>
              <p:nvPr/>
            </p:nvSpPr>
            <p:spPr>
              <a:xfrm>
                <a:off x="7098178" y="2948948"/>
                <a:ext cx="2358196" cy="461665"/>
              </a:xfrm>
              <a:prstGeom prst="rect">
                <a:avLst/>
              </a:prstGeom>
              <a:blipFill>
                <a:blip r:embed="rId3"/>
                <a:stretch>
                  <a:fillRect b="-10811"/>
                </a:stretch>
              </a:blipFill>
            </p:spPr>
            <p:txBody>
              <a:bodyPr/>
              <a:lstStyle/>
              <a:p>
                <a:r>
                  <a:rPr lang="es-MX">
                    <a:noFill/>
                  </a:rPr>
                  <a:t> </a:t>
                </a:r>
              </a:p>
            </p:txBody>
          </p:sp>
        </mc:Fallback>
      </mc:AlternateContent>
    </p:spTree>
    <p:extLst>
      <p:ext uri="{BB962C8B-B14F-4D97-AF65-F5344CB8AC3E}">
        <p14:creationId xmlns:p14="http://schemas.microsoft.com/office/powerpoint/2010/main" val="4090153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5E60E-D7DC-0C4A-9FE0-8FC15B8E7B08}"/>
              </a:ext>
            </a:extLst>
          </p:cNvPr>
          <p:cNvSpPr>
            <a:spLocks noGrp="1"/>
          </p:cNvSpPr>
          <p:nvPr>
            <p:ph type="title"/>
          </p:nvPr>
        </p:nvSpPr>
        <p:spPr/>
        <p:txBody>
          <a:bodyPr/>
          <a:lstStyle/>
          <a:p>
            <a:r>
              <a:rPr lang="es-MX" dirty="0"/>
              <a:t>Prueba chi cuadrado</a:t>
            </a:r>
          </a:p>
        </p:txBody>
      </p:sp>
      <p:sp>
        <p:nvSpPr>
          <p:cNvPr id="3" name="Marcador de contenido 2">
            <a:extLst>
              <a:ext uri="{FF2B5EF4-FFF2-40B4-BE49-F238E27FC236}">
                <a16:creationId xmlns:a16="http://schemas.microsoft.com/office/drawing/2014/main" id="{FBDC5875-B9CB-7141-9E6C-AC4D73ABBB64}"/>
              </a:ext>
            </a:extLst>
          </p:cNvPr>
          <p:cNvSpPr>
            <a:spLocks noGrp="1"/>
          </p:cNvSpPr>
          <p:nvPr>
            <p:ph sz="half" idx="1"/>
          </p:nvPr>
        </p:nvSpPr>
        <p:spPr/>
        <p:txBody>
          <a:bodyPr/>
          <a:lstStyle/>
          <a:p>
            <a:r>
              <a:rPr lang="es-MX" dirty="0">
                <a:latin typeface="Times" pitchFamily="2" charset="0"/>
              </a:rPr>
              <a:t>Cuando tenemos dos variables cualitativas o nominales podemos hacerla prueba chi-cuadrado o prueba de independencia. Ésta tiene unalógica un poco diferente a las pruebas que hemos hecho hasta el momentoporque proviene de comparar la distribución de los datos, dado que no hay independencia entre las variables y los datos que se tienen.</a:t>
            </a:r>
          </a:p>
        </p:txBody>
      </p:sp>
      <p:sp>
        <p:nvSpPr>
          <p:cNvPr id="4" name="Marcador de contenido 3">
            <a:extLst>
              <a:ext uri="{FF2B5EF4-FFF2-40B4-BE49-F238E27FC236}">
                <a16:creationId xmlns:a16="http://schemas.microsoft.com/office/drawing/2014/main" id="{07DD4477-5964-454F-AF3F-8E3E513BFC64}"/>
              </a:ext>
            </a:extLst>
          </p:cNvPr>
          <p:cNvSpPr>
            <a:spLocks noGrp="1"/>
          </p:cNvSpPr>
          <p:nvPr>
            <p:ph sz="half" idx="2"/>
          </p:nvPr>
        </p:nvSpPr>
        <p:spPr/>
        <p:txBody>
          <a:bodyPr/>
          <a:lstStyle/>
          <a:p>
            <a:r>
              <a:rPr lang="es-MX" dirty="0">
                <a:latin typeface="Times" pitchFamily="2" charset="0"/>
              </a:rPr>
              <a:t>La hipótesis nula postula una distribución de probabilidad totalmente especificada, como el modelo matemático de la población que ha generado la muestra, por lo que, si la rechazamos, habrá evidencia estadística de la dependencia de las dos variables. </a:t>
            </a:r>
          </a:p>
          <a:p>
            <a:endParaRPr lang="es-MX" dirty="0"/>
          </a:p>
        </p:txBody>
      </p:sp>
      <p:pic>
        <p:nvPicPr>
          <p:cNvPr id="6" name="Imagen 5">
            <a:extLst>
              <a:ext uri="{FF2B5EF4-FFF2-40B4-BE49-F238E27FC236}">
                <a16:creationId xmlns:a16="http://schemas.microsoft.com/office/drawing/2014/main" id="{75538CF4-FBE2-C741-9099-721BDCD1B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049" y="5718861"/>
            <a:ext cx="4057374" cy="1031536"/>
          </a:xfrm>
          <a:prstGeom prst="rect">
            <a:avLst/>
          </a:prstGeom>
        </p:spPr>
      </p:pic>
      <p:sp>
        <p:nvSpPr>
          <p:cNvPr id="7" name="CuadroTexto 6">
            <a:extLst>
              <a:ext uri="{FF2B5EF4-FFF2-40B4-BE49-F238E27FC236}">
                <a16:creationId xmlns:a16="http://schemas.microsoft.com/office/drawing/2014/main" id="{A7795A38-4882-734F-8883-DC20F3642EB4}"/>
              </a:ext>
            </a:extLst>
          </p:cNvPr>
          <p:cNvSpPr txBox="1"/>
          <p:nvPr/>
        </p:nvSpPr>
        <p:spPr>
          <a:xfrm>
            <a:off x="6205538" y="4929809"/>
            <a:ext cx="5021704" cy="646331"/>
          </a:xfrm>
          <a:prstGeom prst="rect">
            <a:avLst/>
          </a:prstGeom>
          <a:noFill/>
        </p:spPr>
        <p:txBody>
          <a:bodyPr wrap="square" rtlCol="0">
            <a:spAutoFit/>
          </a:bodyPr>
          <a:lstStyle/>
          <a:p>
            <a:r>
              <a:rPr lang="es-MX" dirty="0"/>
              <a:t>Ho: Las variables son independientes</a:t>
            </a:r>
          </a:p>
          <a:p>
            <a:r>
              <a:rPr lang="es-MX" dirty="0"/>
              <a:t>Ha: las variables no son independientes</a:t>
            </a:r>
          </a:p>
        </p:txBody>
      </p:sp>
      <p:sp>
        <p:nvSpPr>
          <p:cNvPr id="8" name="CuadroTexto 7">
            <a:extLst>
              <a:ext uri="{FF2B5EF4-FFF2-40B4-BE49-F238E27FC236}">
                <a16:creationId xmlns:a16="http://schemas.microsoft.com/office/drawing/2014/main" id="{16A02748-16AC-864F-A0AB-C850A2431A9D}"/>
              </a:ext>
            </a:extLst>
          </p:cNvPr>
          <p:cNvSpPr txBox="1"/>
          <p:nvPr/>
        </p:nvSpPr>
        <p:spPr>
          <a:xfrm>
            <a:off x="463826" y="6211669"/>
            <a:ext cx="6096000" cy="646331"/>
          </a:xfrm>
          <a:prstGeom prst="rect">
            <a:avLst/>
          </a:prstGeom>
          <a:noFill/>
        </p:spPr>
        <p:txBody>
          <a:bodyPr wrap="square">
            <a:spAutoFit/>
          </a:bodyPr>
          <a:lstStyle/>
          <a:p>
            <a:r>
              <a:rPr lang="es-MX" dirty="0"/>
              <a:t>chi-cuadrada cuyos grados de libertad</a:t>
            </a:r>
          </a:p>
          <a:p>
            <a:r>
              <a:rPr lang="es-MX" dirty="0"/>
              <a:t>están dados por r – 1 * c – 1.</a:t>
            </a:r>
          </a:p>
        </p:txBody>
      </p:sp>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313F731F-AC26-8B46-B82E-BE76E6E799AC}"/>
                  </a:ext>
                </a:extLst>
              </p14:cNvPr>
              <p14:cNvContentPartPr/>
              <p14:nvPr/>
            </p14:nvContentPartPr>
            <p14:xfrm>
              <a:off x="2284560" y="888840"/>
              <a:ext cx="6460560" cy="5969160"/>
            </p14:xfrm>
          </p:contentPart>
        </mc:Choice>
        <mc:Fallback>
          <p:pic>
            <p:nvPicPr>
              <p:cNvPr id="5" name="Entrada de lápiz 4">
                <a:extLst>
                  <a:ext uri="{FF2B5EF4-FFF2-40B4-BE49-F238E27FC236}">
                    <a16:creationId xmlns:a16="http://schemas.microsoft.com/office/drawing/2014/main" id="{313F731F-AC26-8B46-B82E-BE76E6E799AC}"/>
                  </a:ext>
                </a:extLst>
              </p:cNvPr>
              <p:cNvPicPr/>
              <p:nvPr/>
            </p:nvPicPr>
            <p:blipFill>
              <a:blip r:embed="rId4"/>
              <a:stretch>
                <a:fillRect/>
              </a:stretch>
            </p:blipFill>
            <p:spPr>
              <a:xfrm>
                <a:off x="2275200" y="879480"/>
                <a:ext cx="6479280" cy="5987880"/>
              </a:xfrm>
              <a:prstGeom prst="rect">
                <a:avLst/>
              </a:prstGeom>
            </p:spPr>
          </p:pic>
        </mc:Fallback>
      </mc:AlternateContent>
    </p:spTree>
    <p:extLst>
      <p:ext uri="{BB962C8B-B14F-4D97-AF65-F5344CB8AC3E}">
        <p14:creationId xmlns:p14="http://schemas.microsoft.com/office/powerpoint/2010/main" val="7556765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3F203-AE8E-3649-947A-7287C1941645}"/>
              </a:ext>
            </a:extLst>
          </p:cNvPr>
          <p:cNvSpPr>
            <a:spLocks noGrp="1"/>
          </p:cNvSpPr>
          <p:nvPr>
            <p:ph type="title"/>
          </p:nvPr>
        </p:nvSpPr>
        <p:spPr>
          <a:xfrm>
            <a:off x="525717" y="787068"/>
            <a:ext cx="10077557" cy="1325563"/>
          </a:xfrm>
        </p:spPr>
        <p:txBody>
          <a:bodyPr/>
          <a:lstStyle/>
          <a:p>
            <a:r>
              <a:rPr lang="es-MX" dirty="0"/>
              <a:t>Modelos estadísticos</a:t>
            </a:r>
          </a:p>
        </p:txBody>
      </p:sp>
      <p:sp>
        <p:nvSpPr>
          <p:cNvPr id="3" name="Marcador de contenido 2">
            <a:extLst>
              <a:ext uri="{FF2B5EF4-FFF2-40B4-BE49-F238E27FC236}">
                <a16:creationId xmlns:a16="http://schemas.microsoft.com/office/drawing/2014/main" id="{04C347D7-6607-F64B-A515-4404A0B3DF09}"/>
              </a:ext>
            </a:extLst>
          </p:cNvPr>
          <p:cNvSpPr>
            <a:spLocks noGrp="1"/>
          </p:cNvSpPr>
          <p:nvPr>
            <p:ph idx="1"/>
          </p:nvPr>
        </p:nvSpPr>
        <p:spPr>
          <a:xfrm>
            <a:off x="525717" y="2521885"/>
            <a:ext cx="10077557" cy="3549045"/>
          </a:xfrm>
        </p:spPr>
        <p:txBody>
          <a:bodyPr>
            <a:normAutofit fontScale="85000" lnSpcReduction="20000"/>
          </a:bodyPr>
          <a:lstStyle/>
          <a:p>
            <a:r>
              <a:rPr lang="es-MX" dirty="0"/>
              <a:t>De forma habitual, cuando quienes investigan se plantean un diseño experimental y comienza con la recogida de datos es porque persigue el estudio de o verificación de un objetivo planteado sobre la población bajo estudio. Estos objetivos se suelen establecer en base a teorías o hipótesis que se desean verificar sobre le funcionamiento de la población bajo ciertas condiciones experimentales. Por ejemplo:</a:t>
            </a:r>
          </a:p>
          <a:p>
            <a:pPr lvl="1"/>
            <a:r>
              <a:rPr lang="es-MX" dirty="0"/>
              <a:t>Teorías que establezcan la posible relación entre dos características de la población.</a:t>
            </a:r>
          </a:p>
          <a:p>
            <a:pPr lvl="1"/>
            <a:r>
              <a:rPr lang="es-MX" dirty="0"/>
              <a:t>Teorías que plateen la idea de comportamientos distintas para una característica de la población en función de una variable que clasifica a los sujetos bajo estudio en diferentes grupos.</a:t>
            </a:r>
          </a:p>
          <a:p>
            <a:r>
              <a:rPr lang="es-MX" dirty="0"/>
              <a:t>Es entonces cuando la modelización estadística interviene y el analista busca el mejor modelo que ajusta los datos disponibles y proporciona predicciones fiables. </a:t>
            </a:r>
          </a:p>
          <a:p>
            <a:r>
              <a:rPr lang="es-MX" dirty="0"/>
              <a:t>El objetivo de la modelización estadística es el planteamiento de una expresión matemática que representa el comportamiento general de la población bajo estudio, teniendo en cuenta el diseño experimental establecido y el objetivo u objetivos que se desean verificar</a:t>
            </a:r>
          </a:p>
          <a:p>
            <a:endParaRPr lang="es-MX" dirty="0"/>
          </a:p>
        </p:txBody>
      </p:sp>
    </p:spTree>
    <p:extLst>
      <p:ext uri="{BB962C8B-B14F-4D97-AF65-F5344CB8AC3E}">
        <p14:creationId xmlns:p14="http://schemas.microsoft.com/office/powerpoint/2010/main" val="972636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712BD-8666-1840-B0D0-1EB8C6F30E11}"/>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dirty="0" err="1"/>
              <a:t>Modelos</a:t>
            </a:r>
            <a:r>
              <a:rPr lang="en-US" dirty="0"/>
              <a:t> </a:t>
            </a:r>
            <a:r>
              <a:rPr lang="en-US" dirty="0" err="1"/>
              <a:t>estadísticos</a:t>
            </a:r>
            <a:endParaRPr lang="en-US" dirty="0"/>
          </a:p>
        </p:txBody>
      </p:sp>
      <p:pic>
        <p:nvPicPr>
          <p:cNvPr id="5" name="Marcador de contenido 4">
            <a:extLst>
              <a:ext uri="{FF2B5EF4-FFF2-40B4-BE49-F238E27FC236}">
                <a16:creationId xmlns:a16="http://schemas.microsoft.com/office/drawing/2014/main" id="{32A883C6-67B4-5B43-BB82-7E78E773AA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13"/>
          <a:stretch/>
        </p:blipFill>
        <p:spPr>
          <a:xfrm>
            <a:off x="3576554" y="1186249"/>
            <a:ext cx="8707138" cy="4179426"/>
          </a:xfrm>
          <a:custGeom>
            <a:avLst/>
            <a:gdLst/>
            <a:ahLst/>
            <a:cxnLst/>
            <a:rect l="l" t="t" r="r" b="b"/>
            <a:pathLst>
              <a:path w="7345363" h="5761037">
                <a:moveTo>
                  <a:pt x="0" y="0"/>
                </a:moveTo>
                <a:lnTo>
                  <a:pt x="7345363" y="0"/>
                </a:lnTo>
                <a:lnTo>
                  <a:pt x="7345363" y="5761037"/>
                </a:lnTo>
                <a:lnTo>
                  <a:pt x="0" y="5761037"/>
                </a:lnTo>
                <a:close/>
              </a:path>
            </a:pathLst>
          </a:custGeom>
        </p:spPr>
      </p:pic>
      <p:sp>
        <p:nvSpPr>
          <p:cNvPr id="25" name="CuadroTexto 24">
            <a:extLst>
              <a:ext uri="{FF2B5EF4-FFF2-40B4-BE49-F238E27FC236}">
                <a16:creationId xmlns:a16="http://schemas.microsoft.com/office/drawing/2014/main" id="{EAC46A3D-6526-504A-A213-989A6125C1D9}"/>
              </a:ext>
            </a:extLst>
          </p:cNvPr>
          <p:cNvSpPr txBox="1"/>
          <p:nvPr/>
        </p:nvSpPr>
        <p:spPr>
          <a:xfrm>
            <a:off x="5379058" y="6105721"/>
            <a:ext cx="6098650" cy="369332"/>
          </a:xfrm>
          <a:prstGeom prst="rect">
            <a:avLst/>
          </a:prstGeom>
          <a:noFill/>
        </p:spPr>
        <p:txBody>
          <a:bodyPr wrap="square">
            <a:spAutoFit/>
          </a:bodyPr>
          <a:lstStyle/>
          <a:p>
            <a:r>
              <a:rPr lang="es-MX" dirty="0"/>
              <a:t>https://bookdown.org/j_morales/librostat/modelstats.html</a:t>
            </a:r>
          </a:p>
        </p:txBody>
      </p:sp>
    </p:spTree>
    <p:extLst>
      <p:ext uri="{BB962C8B-B14F-4D97-AF65-F5344CB8AC3E}">
        <p14:creationId xmlns:p14="http://schemas.microsoft.com/office/powerpoint/2010/main" val="3629539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B698C5-0AA0-9A4E-B75F-778CFAFDE2C9}"/>
              </a:ext>
            </a:extLst>
          </p:cNvPr>
          <p:cNvSpPr>
            <a:spLocks noGrp="1"/>
          </p:cNvSpPr>
          <p:nvPr>
            <p:ph type="title"/>
          </p:nvPr>
        </p:nvSpPr>
        <p:spPr/>
        <p:txBody>
          <a:bodyPr/>
          <a:lstStyle/>
          <a:p>
            <a:r>
              <a:rPr lang="es-MX" dirty="0"/>
              <a:t>Proceso</a:t>
            </a:r>
          </a:p>
        </p:txBody>
      </p:sp>
      <p:pic>
        <p:nvPicPr>
          <p:cNvPr id="5" name="Marcador de contenido 4">
            <a:extLst>
              <a:ext uri="{FF2B5EF4-FFF2-40B4-BE49-F238E27FC236}">
                <a16:creationId xmlns:a16="http://schemas.microsoft.com/office/drawing/2014/main" id="{87649F55-8B2F-0141-960B-9CE26D5C46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714" y="2112963"/>
            <a:ext cx="10442573" cy="3979862"/>
          </a:xfrm>
        </p:spPr>
      </p:pic>
      <p:sp>
        <p:nvSpPr>
          <p:cNvPr id="7" name="CuadroTexto 6">
            <a:extLst>
              <a:ext uri="{FF2B5EF4-FFF2-40B4-BE49-F238E27FC236}">
                <a16:creationId xmlns:a16="http://schemas.microsoft.com/office/drawing/2014/main" id="{DA8D607C-4350-A546-B07E-C12708E1913E}"/>
              </a:ext>
            </a:extLst>
          </p:cNvPr>
          <p:cNvSpPr txBox="1"/>
          <p:nvPr/>
        </p:nvSpPr>
        <p:spPr>
          <a:xfrm>
            <a:off x="5543504" y="6211669"/>
            <a:ext cx="6098958" cy="369332"/>
          </a:xfrm>
          <a:prstGeom prst="rect">
            <a:avLst/>
          </a:prstGeom>
          <a:noFill/>
        </p:spPr>
        <p:txBody>
          <a:bodyPr wrap="square">
            <a:spAutoFit/>
          </a:bodyPr>
          <a:lstStyle/>
          <a:p>
            <a:r>
              <a:rPr lang="es-MX" dirty="0"/>
              <a:t>https://bookdown.org/j_morales/librostat/modelstats.html</a:t>
            </a:r>
          </a:p>
        </p:txBody>
      </p:sp>
    </p:spTree>
    <p:extLst>
      <p:ext uri="{BB962C8B-B14F-4D97-AF65-F5344CB8AC3E}">
        <p14:creationId xmlns:p14="http://schemas.microsoft.com/office/powerpoint/2010/main" val="6456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15413" y="229623"/>
            <a:ext cx="9875520" cy="1356360"/>
          </a:xfrm>
        </p:spPr>
        <p:txBody>
          <a:bodyPr/>
          <a:lstStyle/>
          <a:p>
            <a:r>
              <a:rPr lang="es-ES" dirty="0"/>
              <a:t>Algunas cosas básicas</a:t>
            </a:r>
            <a:endParaRPr lang="es-MX"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077" y="1270183"/>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061" y="2638335"/>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789" y="1270183"/>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130" y="2665475"/>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917" y="4294519"/>
            <a:ext cx="201771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recto de flecha"/>
          <p:cNvCxnSpPr/>
          <p:nvPr/>
        </p:nvCxnSpPr>
        <p:spPr>
          <a:xfrm flipV="1">
            <a:off x="5023427" y="4222510"/>
            <a:ext cx="360040" cy="972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flipH="1" flipV="1">
            <a:off x="2107848" y="4319883"/>
            <a:ext cx="360040"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7545016" y="1412776"/>
            <a:ext cx="2376264" cy="369332"/>
          </a:xfrm>
          <a:prstGeom prst="rect">
            <a:avLst/>
          </a:prstGeom>
          <a:noFill/>
        </p:spPr>
        <p:txBody>
          <a:bodyPr wrap="square" rtlCol="0">
            <a:spAutoFit/>
          </a:bodyPr>
          <a:lstStyle/>
          <a:p>
            <a:pPr defTabSz="914377"/>
            <a:r>
              <a:rPr lang="es-ES" dirty="0">
                <a:solidFill>
                  <a:prstClr val="black"/>
                </a:solidFill>
                <a:latin typeface="Corbel" panose="020B0503020204020204"/>
              </a:rPr>
              <a:t>Población</a:t>
            </a:r>
            <a:endParaRPr lang="es-MX" dirty="0">
              <a:solidFill>
                <a:prstClr val="black"/>
              </a:solidFill>
              <a:latin typeface="Corbel" panose="020B0503020204020204"/>
            </a:endParaRPr>
          </a:p>
        </p:txBody>
      </p:sp>
      <p:sp>
        <p:nvSpPr>
          <p:cNvPr id="14" name="13 CuadroTexto"/>
          <p:cNvSpPr txBox="1"/>
          <p:nvPr/>
        </p:nvSpPr>
        <p:spPr>
          <a:xfrm>
            <a:off x="2985619" y="5977444"/>
            <a:ext cx="1584176" cy="369332"/>
          </a:xfrm>
          <a:prstGeom prst="rect">
            <a:avLst/>
          </a:prstGeom>
          <a:noFill/>
        </p:spPr>
        <p:txBody>
          <a:bodyPr wrap="square" rtlCol="0">
            <a:spAutoFit/>
          </a:bodyPr>
          <a:lstStyle/>
          <a:p>
            <a:pPr defTabSz="914377"/>
            <a:r>
              <a:rPr lang="es-ES" dirty="0">
                <a:solidFill>
                  <a:prstClr val="black"/>
                </a:solidFill>
                <a:latin typeface="Corbel" panose="020B0503020204020204"/>
              </a:rPr>
              <a:t>Muestra</a:t>
            </a:r>
            <a:endParaRPr lang="es-MX" dirty="0">
              <a:solidFill>
                <a:prstClr val="black"/>
              </a:solidFill>
              <a:latin typeface="Corbel" panose="020B0503020204020204"/>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090" y="2084368"/>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15 Conector recto de flecha"/>
          <p:cNvCxnSpPr/>
          <p:nvPr/>
        </p:nvCxnSpPr>
        <p:spPr>
          <a:xfrm flipV="1">
            <a:off x="4881646" y="4070261"/>
            <a:ext cx="1920399" cy="14031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8592278" y="4358947"/>
            <a:ext cx="1855093" cy="369332"/>
          </a:xfrm>
          <a:prstGeom prst="rect">
            <a:avLst/>
          </a:prstGeom>
          <a:noFill/>
        </p:spPr>
        <p:txBody>
          <a:bodyPr wrap="square" rtlCol="0">
            <a:spAutoFit/>
          </a:bodyPr>
          <a:lstStyle/>
          <a:p>
            <a:pPr defTabSz="914377"/>
            <a:r>
              <a:rPr lang="es-ES" dirty="0">
                <a:solidFill>
                  <a:prstClr val="black"/>
                </a:solidFill>
                <a:latin typeface="Corbel" panose="020B0503020204020204"/>
              </a:rPr>
              <a:t>Individuo</a:t>
            </a:r>
            <a:endParaRPr lang="es-MX" dirty="0">
              <a:solidFill>
                <a:prstClr val="black"/>
              </a:solidFill>
              <a:latin typeface="Corbel" panose="020B0503020204020204"/>
            </a:endParaRPr>
          </a:p>
        </p:txBody>
      </p:sp>
      <p:sp>
        <p:nvSpPr>
          <p:cNvPr id="3" name="TextBox 2"/>
          <p:cNvSpPr txBox="1"/>
          <p:nvPr/>
        </p:nvSpPr>
        <p:spPr>
          <a:xfrm>
            <a:off x="8123314" y="4803912"/>
            <a:ext cx="3061252" cy="1200329"/>
          </a:xfrm>
          <a:prstGeom prst="rect">
            <a:avLst/>
          </a:prstGeom>
          <a:noFill/>
        </p:spPr>
        <p:txBody>
          <a:bodyPr wrap="square" rtlCol="0">
            <a:spAutoFit/>
          </a:bodyPr>
          <a:lstStyle/>
          <a:p>
            <a:pPr defTabSz="914377"/>
            <a:r>
              <a:rPr lang="es-MX" b="1" dirty="0">
                <a:solidFill>
                  <a:prstClr val="black"/>
                </a:solidFill>
                <a:latin typeface="Corbel" panose="020B0503020204020204"/>
              </a:rPr>
              <a:t>Variable</a:t>
            </a:r>
            <a:r>
              <a:rPr lang="es-MX" dirty="0">
                <a:solidFill>
                  <a:prstClr val="black"/>
                </a:solidFill>
                <a:latin typeface="Corbel" panose="020B0503020204020204"/>
              </a:rPr>
              <a:t>: es una característica que cambia en el tiempo o entre los individuos u objetos de estudio</a:t>
            </a:r>
          </a:p>
        </p:txBody>
      </p:sp>
    </p:spTree>
    <p:extLst>
      <p:ext uri="{BB962C8B-B14F-4D97-AF65-F5344CB8AC3E}">
        <p14:creationId xmlns:p14="http://schemas.microsoft.com/office/powerpoint/2010/main" val="95326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n-US" altLang="es-MX" dirty="0"/>
              <a:t>El </a:t>
            </a:r>
            <a:r>
              <a:rPr lang="en-US" altLang="es-MX" dirty="0" err="1"/>
              <a:t>Análisis</a:t>
            </a:r>
            <a:r>
              <a:rPr lang="en-US" altLang="es-MX" dirty="0"/>
              <a:t> de </a:t>
            </a:r>
            <a:r>
              <a:rPr lang="en-US" altLang="es-MX" dirty="0" err="1"/>
              <a:t>Varianza</a:t>
            </a:r>
            <a:r>
              <a:rPr lang="en-US" altLang="es-MX" dirty="0"/>
              <a:t> (ANOVA)</a:t>
            </a:r>
          </a:p>
        </p:txBody>
      </p:sp>
      <p:sp>
        <p:nvSpPr>
          <p:cNvPr id="292868" name="Rectangle 4"/>
          <p:cNvSpPr>
            <a:spLocks noGrp="1" noChangeArrowheads="1"/>
          </p:cNvSpPr>
          <p:nvPr>
            <p:ph idx="1"/>
          </p:nvPr>
        </p:nvSpPr>
        <p:spPr/>
        <p:txBody>
          <a:bodyPr>
            <a:normAutofit/>
          </a:bodyPr>
          <a:lstStyle/>
          <a:p>
            <a:r>
              <a:rPr lang="es-MX" altLang="es-MX" sz="2400" dirty="0"/>
              <a:t>Todas las mediciones muestran una </a:t>
            </a:r>
            <a:r>
              <a:rPr lang="es-MX" altLang="es-MX" sz="2400" dirty="0">
                <a:effectLst>
                  <a:outerShdw blurRad="38100" dist="38100" dir="2700000" algn="tl">
                    <a:srgbClr val="000000">
                      <a:alpha val="43137"/>
                    </a:srgbClr>
                  </a:outerShdw>
                </a:effectLst>
              </a:rPr>
              <a:t>variabilidad</a:t>
            </a:r>
            <a:r>
              <a:rPr lang="es-MX" altLang="es-MX" sz="2400" dirty="0"/>
              <a:t>.</a:t>
            </a:r>
          </a:p>
          <a:p>
            <a:r>
              <a:rPr lang="es-MX" altLang="es-MX" sz="2400" dirty="0"/>
              <a:t>La variación total de las medidas de respuesta de un experimento se pueden dividir en partes que pueden atribuirse a diversos </a:t>
            </a:r>
            <a:r>
              <a:rPr lang="es-MX" altLang="es-MX" sz="2400" dirty="0">
                <a:effectLst>
                  <a:outerShdw blurRad="38100" dist="38100" dir="2700000" algn="tl">
                    <a:srgbClr val="000000">
                      <a:alpha val="43137"/>
                    </a:srgbClr>
                  </a:outerShdw>
                </a:effectLst>
              </a:rPr>
              <a:t>factores</a:t>
            </a:r>
            <a:r>
              <a:rPr lang="es-MX" altLang="es-MX" sz="2400" dirty="0"/>
              <a:t>.</a:t>
            </a:r>
          </a:p>
          <a:p>
            <a:r>
              <a:rPr lang="es-MX" altLang="es-MX" sz="2400" dirty="0"/>
              <a:t>Estas porciones se utilizan para juzgar el </a:t>
            </a:r>
            <a:r>
              <a:rPr lang="es-MX" altLang="es-MX" sz="2400" dirty="0">
                <a:effectLst>
                  <a:outerShdw blurRad="38100" dist="38100" dir="2700000" algn="tl">
                    <a:srgbClr val="000000">
                      <a:alpha val="43137"/>
                    </a:srgbClr>
                  </a:outerShdw>
                </a:effectLst>
              </a:rPr>
              <a:t>efecto</a:t>
            </a:r>
            <a:r>
              <a:rPr lang="es-MX" altLang="es-MX" sz="2400" dirty="0"/>
              <a:t> de los diversos factores sobre la respuesta experimental.</a:t>
            </a:r>
            <a:endParaRPr lang="en-US" altLang="es-MX" sz="2400" dirty="0"/>
          </a:p>
        </p:txBody>
      </p:sp>
    </p:spTree>
    <p:extLst>
      <p:ext uri="{BB962C8B-B14F-4D97-AF65-F5344CB8AC3E}">
        <p14:creationId xmlns:p14="http://schemas.microsoft.com/office/powerpoint/2010/main" val="93288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1026"/>
          <p:cNvSpPr>
            <a:spLocks noGrp="1" noChangeArrowheads="1"/>
          </p:cNvSpPr>
          <p:nvPr>
            <p:ph type="title"/>
          </p:nvPr>
        </p:nvSpPr>
        <p:spPr>
          <a:xfrm>
            <a:off x="2067787" y="440672"/>
            <a:ext cx="7989752" cy="1083329"/>
          </a:xfrm>
        </p:spPr>
        <p:txBody>
          <a:bodyPr/>
          <a:lstStyle/>
          <a:p>
            <a:r>
              <a:rPr lang="en-US" altLang="es-MX" dirty="0" err="1"/>
              <a:t>Análisis</a:t>
            </a:r>
            <a:r>
              <a:rPr lang="en-US" altLang="es-MX" dirty="0"/>
              <a:t> de </a:t>
            </a:r>
            <a:r>
              <a:rPr lang="en-US" altLang="es-MX" dirty="0" err="1"/>
              <a:t>varianza</a:t>
            </a:r>
            <a:endParaRPr lang="en-US" altLang="es-MX" dirty="0"/>
          </a:p>
        </p:txBody>
      </p:sp>
      <p:grpSp>
        <p:nvGrpSpPr>
          <p:cNvPr id="291851" name="Group 1035"/>
          <p:cNvGrpSpPr>
            <a:grpSpLocks/>
          </p:cNvGrpSpPr>
          <p:nvPr/>
        </p:nvGrpSpPr>
        <p:grpSpPr bwMode="auto">
          <a:xfrm>
            <a:off x="2543176" y="5471157"/>
            <a:ext cx="7038974" cy="1281114"/>
            <a:chOff x="624" y="2304"/>
            <a:chExt cx="4656" cy="960"/>
          </a:xfrm>
        </p:grpSpPr>
        <p:sp>
          <p:nvSpPr>
            <p:cNvPr id="291850" name="Rectangle 1034"/>
            <p:cNvSpPr>
              <a:spLocks noChangeArrowheads="1"/>
            </p:cNvSpPr>
            <p:nvPr/>
          </p:nvSpPr>
          <p:spPr bwMode="auto">
            <a:xfrm>
              <a:off x="624" y="2304"/>
              <a:ext cx="4656" cy="960"/>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dirty="0"/>
            </a:p>
          </p:txBody>
        </p:sp>
        <p:pic>
          <p:nvPicPr>
            <p:cNvPr id="291845" name="Picture 1029" descr="11"/>
            <p:cNvPicPr>
              <a:picLocks noChangeAspect="1" noChangeArrowheads="1"/>
            </p:cNvPicPr>
            <p:nvPr/>
          </p:nvPicPr>
          <p:blipFill>
            <a:blip r:embed="rId2">
              <a:extLst>
                <a:ext uri="{28A0092B-C50C-407E-A947-70E740481C1C}">
                  <a14:useLocalDpi xmlns:a14="http://schemas.microsoft.com/office/drawing/2010/main" val="0"/>
                </a:ext>
              </a:extLst>
            </a:blip>
            <a:srcRect l="21576" t="12778" r="5974" b="19077"/>
            <a:stretch>
              <a:fillRect/>
            </a:stretch>
          </p:blipFill>
          <p:spPr bwMode="auto">
            <a:xfrm>
              <a:off x="693" y="2400"/>
              <a:ext cx="4491" cy="768"/>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
        <p:nvSpPr>
          <p:cNvPr id="291846" name="Text Box 1030"/>
          <p:cNvSpPr txBox="1">
            <a:spLocks noChangeArrowheads="1"/>
          </p:cNvSpPr>
          <p:nvPr/>
        </p:nvSpPr>
        <p:spPr bwMode="auto">
          <a:xfrm>
            <a:off x="2438400" y="2133600"/>
            <a:ext cx="2286000" cy="369332"/>
          </a:xfrm>
          <a:prstGeom prst="rect">
            <a:avLst/>
          </a:prstGeom>
          <a:solidFill>
            <a:schemeClr val="accent2"/>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dirty="0" err="1">
                <a:latin typeface="Segoe UI Light" panose="020B0502040204020203" pitchFamily="34" charset="0"/>
                <a:cs typeface="Segoe UI Light" panose="020B0502040204020203" pitchFamily="34" charset="0"/>
              </a:rPr>
              <a:t>Variación</a:t>
            </a:r>
            <a:r>
              <a:rPr lang="en-US" altLang="es-MX" dirty="0">
                <a:latin typeface="Segoe UI Light" panose="020B0502040204020203" pitchFamily="34" charset="0"/>
                <a:cs typeface="Segoe UI Light" panose="020B0502040204020203" pitchFamily="34" charset="0"/>
              </a:rPr>
              <a:t> total</a:t>
            </a:r>
          </a:p>
        </p:txBody>
      </p:sp>
      <p:sp>
        <p:nvSpPr>
          <p:cNvPr id="291848" name="Text Box 1032"/>
          <p:cNvSpPr txBox="1">
            <a:spLocks noChangeArrowheads="1"/>
          </p:cNvSpPr>
          <p:nvPr/>
        </p:nvSpPr>
        <p:spPr bwMode="auto">
          <a:xfrm>
            <a:off x="5638800" y="2133600"/>
            <a:ext cx="1447800" cy="3693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a:latin typeface="Segoe UI Light" panose="020B0502040204020203" pitchFamily="34" charset="0"/>
                <a:cs typeface="Segoe UI Light" panose="020B0502040204020203" pitchFamily="34" charset="0"/>
              </a:rPr>
              <a:t>Factor 2</a:t>
            </a:r>
          </a:p>
        </p:txBody>
      </p:sp>
      <p:sp>
        <p:nvSpPr>
          <p:cNvPr id="291849" name="Text Box 1033"/>
          <p:cNvSpPr txBox="1">
            <a:spLocks noChangeArrowheads="1"/>
          </p:cNvSpPr>
          <p:nvPr/>
        </p:nvSpPr>
        <p:spPr bwMode="auto">
          <a:xfrm>
            <a:off x="5562600" y="2819400"/>
            <a:ext cx="2819400" cy="3693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dirty="0" err="1">
                <a:latin typeface="Segoe UI Light" panose="020B0502040204020203" pitchFamily="34" charset="0"/>
                <a:cs typeface="Segoe UI Light" panose="020B0502040204020203" pitchFamily="34" charset="0"/>
              </a:rPr>
              <a:t>Variación</a:t>
            </a:r>
            <a:r>
              <a:rPr lang="en-US" altLang="es-MX" dirty="0">
                <a:latin typeface="Segoe UI Light" panose="020B0502040204020203" pitchFamily="34" charset="0"/>
                <a:cs typeface="Segoe UI Light" panose="020B0502040204020203" pitchFamily="34" charset="0"/>
              </a:rPr>
              <a:t> </a:t>
            </a:r>
            <a:r>
              <a:rPr lang="en-US" altLang="es-MX" dirty="0" err="1">
                <a:latin typeface="Segoe UI Light" panose="020B0502040204020203" pitchFamily="34" charset="0"/>
                <a:cs typeface="Segoe UI Light" panose="020B0502040204020203" pitchFamily="34" charset="0"/>
              </a:rPr>
              <a:t>aleatoria</a:t>
            </a:r>
            <a:endParaRPr lang="en-US" altLang="es-MX" dirty="0">
              <a:latin typeface="Segoe UI Light" panose="020B0502040204020203" pitchFamily="34" charset="0"/>
              <a:cs typeface="Segoe UI Light" panose="020B0502040204020203" pitchFamily="34" charset="0"/>
            </a:endParaRPr>
          </a:p>
        </p:txBody>
      </p:sp>
      <p:sp>
        <p:nvSpPr>
          <p:cNvPr id="291847" name="Text Box 1031"/>
          <p:cNvSpPr txBox="1">
            <a:spLocks noChangeArrowheads="1"/>
          </p:cNvSpPr>
          <p:nvPr/>
        </p:nvSpPr>
        <p:spPr bwMode="auto">
          <a:xfrm>
            <a:off x="5562600" y="1447800"/>
            <a:ext cx="1524000" cy="369332"/>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spcBef>
                <a:spcPct val="50000"/>
              </a:spcBef>
            </a:pPr>
            <a:r>
              <a:rPr lang="en-US" altLang="es-MX" dirty="0">
                <a:latin typeface="Segoe UI Light" panose="020B0502040204020203" pitchFamily="34" charset="0"/>
                <a:cs typeface="Segoe UI Light" panose="020B0502040204020203" pitchFamily="34" charset="0"/>
              </a:rPr>
              <a:t>Factor 1</a:t>
            </a:r>
          </a:p>
        </p:txBody>
      </p:sp>
      <p:cxnSp>
        <p:nvCxnSpPr>
          <p:cNvPr id="291853" name="AutoShape 1037"/>
          <p:cNvCxnSpPr>
            <a:cxnSpLocks noChangeShapeType="1"/>
            <a:stCxn id="291846" idx="3"/>
            <a:endCxn id="291847" idx="1"/>
          </p:cNvCxnSpPr>
          <p:nvPr/>
        </p:nvCxnSpPr>
        <p:spPr bwMode="auto">
          <a:xfrm flipV="1">
            <a:off x="4724400" y="1632466"/>
            <a:ext cx="838200"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54" name="AutoShape 1038"/>
          <p:cNvCxnSpPr>
            <a:cxnSpLocks noChangeShapeType="1"/>
            <a:stCxn id="291846" idx="3"/>
            <a:endCxn id="291848" idx="1"/>
          </p:cNvCxnSpPr>
          <p:nvPr/>
        </p:nvCxnSpPr>
        <p:spPr bwMode="auto">
          <a:xfrm>
            <a:off x="4724400" y="2318266"/>
            <a:ext cx="9144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55" name="AutoShape 1039"/>
          <p:cNvCxnSpPr>
            <a:cxnSpLocks noChangeShapeType="1"/>
            <a:stCxn id="291846" idx="3"/>
            <a:endCxn id="291849" idx="1"/>
          </p:cNvCxnSpPr>
          <p:nvPr/>
        </p:nvCxnSpPr>
        <p:spPr bwMode="auto">
          <a:xfrm>
            <a:off x="4724400" y="2318266"/>
            <a:ext cx="838200" cy="685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58" name="Text Box 1042"/>
          <p:cNvSpPr txBox="1">
            <a:spLocks noChangeArrowheads="1"/>
          </p:cNvSpPr>
          <p:nvPr/>
        </p:nvSpPr>
        <p:spPr bwMode="auto">
          <a:xfrm>
            <a:off x="1962150" y="3272181"/>
            <a:ext cx="7620000"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FontTx/>
              <a:buChar char="•"/>
            </a:pPr>
            <a:r>
              <a:rPr lang="es-MX" altLang="es-MX" sz="2800" dirty="0">
                <a:solidFill>
                  <a:srgbClr val="339933"/>
                </a:solidFill>
                <a:latin typeface="Segoe UI Light" panose="020B0502040204020203" pitchFamily="34" charset="0"/>
                <a:cs typeface="Segoe UI Light" panose="020B0502040204020203" pitchFamily="34" charset="0"/>
              </a:rPr>
              <a:t>Comparamos la variación debida a un factor a la variación aleatoria típica en el experimento</a:t>
            </a:r>
            <a:endParaRPr lang="en-US" altLang="es-MX" sz="2000" dirty="0">
              <a:latin typeface="Segoe UI Light" panose="020B0502040204020203" pitchFamily="34" charset="0"/>
              <a:cs typeface="Segoe UI Light" panose="020B0502040204020203" pitchFamily="34" charset="0"/>
            </a:endParaRPr>
          </a:p>
        </p:txBody>
      </p:sp>
      <p:sp>
        <p:nvSpPr>
          <p:cNvPr id="291856" name="Text Box 1040"/>
          <p:cNvSpPr txBox="1">
            <a:spLocks noChangeArrowheads="1"/>
          </p:cNvSpPr>
          <p:nvPr/>
        </p:nvSpPr>
        <p:spPr bwMode="auto">
          <a:xfrm>
            <a:off x="2000250" y="4152696"/>
            <a:ext cx="3810000" cy="1323439"/>
          </a:xfrm>
          <a:prstGeom prst="rect">
            <a:avLst/>
          </a:prstGeom>
          <a:solidFill>
            <a:schemeClr val="accent2"/>
          </a:solidFill>
          <a:ln w="9525">
            <a:solidFill>
              <a:srgbClr val="F4ECC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000" dirty="0">
                <a:solidFill>
                  <a:srgbClr val="F4ECC6"/>
                </a:solidFill>
                <a:latin typeface="Segoe UI Light" panose="020B0502040204020203" pitchFamily="34" charset="0"/>
                <a:cs typeface="Segoe UI Light" panose="020B0502040204020203" pitchFamily="34" charset="0"/>
              </a:rPr>
              <a:t>La variación entre las medias de la muestra es mayor que la variación típica dentro de las muestras.</a:t>
            </a:r>
            <a:endParaRPr lang="en-US" altLang="es-MX" sz="2000" dirty="0">
              <a:solidFill>
                <a:srgbClr val="F4ECC6"/>
              </a:solidFill>
              <a:latin typeface="Segoe UI Light" panose="020B0502040204020203" pitchFamily="34" charset="0"/>
              <a:cs typeface="Segoe UI Light" panose="020B0502040204020203" pitchFamily="34" charset="0"/>
            </a:endParaRPr>
          </a:p>
        </p:txBody>
      </p:sp>
      <p:sp>
        <p:nvSpPr>
          <p:cNvPr id="291857" name="Text Box 1041"/>
          <p:cNvSpPr txBox="1">
            <a:spLocks noChangeArrowheads="1"/>
          </p:cNvSpPr>
          <p:nvPr/>
        </p:nvSpPr>
        <p:spPr bwMode="auto">
          <a:xfrm>
            <a:off x="6400800" y="4211774"/>
            <a:ext cx="3962400" cy="1323439"/>
          </a:xfrm>
          <a:prstGeom prst="rect">
            <a:avLst/>
          </a:prstGeom>
          <a:solidFill>
            <a:schemeClr val="accent2"/>
          </a:solidFill>
          <a:ln w="9525">
            <a:solidFill>
              <a:srgbClr val="F4ECC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MX" altLang="es-MX" sz="2000" dirty="0">
                <a:solidFill>
                  <a:srgbClr val="F4ECC6"/>
                </a:solidFill>
                <a:latin typeface="Segoe UI Light" panose="020B0502040204020203" pitchFamily="34" charset="0"/>
                <a:cs typeface="Segoe UI Light" panose="020B0502040204020203" pitchFamily="34" charset="0"/>
              </a:rPr>
              <a:t>La variación entre las medias de la muestra es aproximadamente la misma que la variación típica dentro de las muestras.</a:t>
            </a:r>
            <a:endParaRPr lang="en-US" altLang="es-MX" sz="2000" dirty="0">
              <a:solidFill>
                <a:srgbClr val="F4ECC6"/>
              </a:solidFill>
              <a:latin typeface="Segoe UI Light" panose="020B0502040204020203" pitchFamily="34" charset="0"/>
              <a:cs typeface="Segoe UI Light" panose="020B0502040204020203" pitchFamily="34" charset="0"/>
            </a:endParaRPr>
          </a:p>
        </p:txBody>
      </p:sp>
      <p:sp>
        <p:nvSpPr>
          <p:cNvPr id="4" name="Rectangle 3"/>
          <p:cNvSpPr/>
          <p:nvPr/>
        </p:nvSpPr>
        <p:spPr>
          <a:xfrm>
            <a:off x="7329754" y="1938831"/>
            <a:ext cx="3443553" cy="707886"/>
          </a:xfrm>
          <a:prstGeom prst="rect">
            <a:avLst/>
          </a:prstGeom>
        </p:spPr>
        <p:txBody>
          <a:bodyPr wrap="square">
            <a:spAutoFit/>
          </a:bodyPr>
          <a:lstStyle/>
          <a:p>
            <a:r>
              <a:rPr lang="es-MX" sz="2000" dirty="0">
                <a:latin typeface="Segoe UI Light" panose="020B0502040204020203" pitchFamily="34" charset="0"/>
                <a:cs typeface="Segoe UI Light" panose="020B0502040204020203" pitchFamily="34" charset="0"/>
              </a:rPr>
              <a:t>Si un experimento ha sido diseñado correctamente,</a:t>
            </a:r>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84055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es-MX" dirty="0" err="1"/>
              <a:t>Supuestos</a:t>
            </a:r>
            <a:endParaRPr lang="en-US" altLang="es-MX" dirty="0"/>
          </a:p>
        </p:txBody>
      </p:sp>
      <p:sp>
        <p:nvSpPr>
          <p:cNvPr id="160802" name="Text Box 34"/>
          <p:cNvSpPr txBox="1">
            <a:spLocks noChangeArrowheads="1"/>
          </p:cNvSpPr>
          <p:nvPr/>
        </p:nvSpPr>
        <p:spPr bwMode="auto">
          <a:xfrm>
            <a:off x="2590801" y="243840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s-MX" altLang="es-MX"/>
          </a:p>
        </p:txBody>
      </p:sp>
      <p:sp>
        <p:nvSpPr>
          <p:cNvPr id="160803" name="Text Box 35"/>
          <p:cNvSpPr txBox="1">
            <a:spLocks noChangeArrowheads="1"/>
          </p:cNvSpPr>
          <p:nvPr/>
        </p:nvSpPr>
        <p:spPr bwMode="auto">
          <a:xfrm>
            <a:off x="2057400" y="2294050"/>
            <a:ext cx="8305800" cy="2117503"/>
          </a:xfrm>
          <a:prstGeom prst="rect">
            <a:avLst/>
          </a:prstGeom>
          <a:noFill/>
          <a:ln w="28575">
            <a:solidFill>
              <a:schemeClr val="accent2"/>
            </a:solidFill>
            <a:miter lim="800000"/>
            <a:headEnd/>
            <a:tailEnd/>
          </a:ln>
          <a:effectLst>
            <a:outerShdw dist="107763" dir="2700000" algn="ctr" rotWithShape="0">
              <a:schemeClr val="bg2"/>
            </a:outerShdw>
          </a:effectLst>
        </p:spPr>
        <p:txBody>
          <a:bodyPr>
            <a:spAutoFit/>
          </a:bodyPr>
          <a:lstStyle>
            <a:lvl1pPr marL="457200" indent="-457200">
              <a:defRPr sz="2400">
                <a:solidFill>
                  <a:schemeClr val="tx1"/>
                </a:solidFill>
                <a:latin typeface="Times New Roman" panose="02020603050405020304" pitchFamily="18" charset="0"/>
              </a:defRPr>
            </a:lvl1pPr>
            <a:lvl2pPr marL="914400" indent="-457200">
              <a:defRPr sz="2400">
                <a:solidFill>
                  <a:schemeClr val="tx1"/>
                </a:solidFill>
                <a:latin typeface="Times New Roman" panose="02020603050405020304" pitchFamily="18" charset="0"/>
              </a:defRPr>
            </a:lvl2pPr>
            <a:lvl3pPr marL="1371600" indent="-457200">
              <a:defRPr sz="2400">
                <a:solidFill>
                  <a:schemeClr val="tx1"/>
                </a:solidFill>
                <a:latin typeface="Times New Roman" panose="02020603050405020304" pitchFamily="18" charset="0"/>
              </a:defRPr>
            </a:lvl3pPr>
            <a:lvl4pPr marL="1828800" indent="-457200">
              <a:defRPr sz="2400">
                <a:solidFill>
                  <a:schemeClr val="tx1"/>
                </a:solidFill>
                <a:latin typeface="Times New Roman" panose="02020603050405020304" pitchFamily="18" charset="0"/>
              </a:defRPr>
            </a:lvl4pPr>
            <a:lvl5pPr marL="2286000" indent="-457200">
              <a:defRPr sz="2400">
                <a:solidFill>
                  <a:schemeClr val="tx1"/>
                </a:solidFill>
                <a:latin typeface="Times New Roman" panose="02020603050405020304" pitchFamily="18" charset="0"/>
              </a:defRPr>
            </a:lvl5pPr>
            <a:lvl6pPr marL="2743200" indent="-457200" fontAlgn="base">
              <a:spcBef>
                <a:spcPct val="0"/>
              </a:spcBef>
              <a:spcAft>
                <a:spcPct val="0"/>
              </a:spcAft>
              <a:defRPr sz="2400">
                <a:solidFill>
                  <a:schemeClr val="tx1"/>
                </a:solidFill>
                <a:latin typeface="Times New Roman" panose="02020603050405020304" pitchFamily="18" charset="0"/>
              </a:defRPr>
            </a:lvl6pPr>
            <a:lvl7pPr marL="3200400" indent="-457200" fontAlgn="base">
              <a:spcBef>
                <a:spcPct val="0"/>
              </a:spcBef>
              <a:spcAft>
                <a:spcPct val="0"/>
              </a:spcAft>
              <a:defRPr sz="2400">
                <a:solidFill>
                  <a:schemeClr val="tx1"/>
                </a:solidFill>
                <a:latin typeface="Times New Roman" panose="02020603050405020304" pitchFamily="18" charset="0"/>
              </a:defRPr>
            </a:lvl7pPr>
            <a:lvl8pPr marL="3657600" indent="-457200" fontAlgn="base">
              <a:spcBef>
                <a:spcPct val="0"/>
              </a:spcBef>
              <a:spcAft>
                <a:spcPct val="0"/>
              </a:spcAft>
              <a:defRPr sz="2400">
                <a:solidFill>
                  <a:schemeClr val="tx1"/>
                </a:solidFill>
                <a:latin typeface="Times New Roman" panose="02020603050405020304" pitchFamily="18" charset="0"/>
              </a:defRPr>
            </a:lvl8pPr>
            <a:lvl9pPr marL="4114800" indent="-457200" fontAlgn="base">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AutoNum type="arabicPeriod"/>
            </a:pPr>
            <a:r>
              <a:rPr lang="es-MX" altLang="es-MX" sz="2800" dirty="0">
                <a:solidFill>
                  <a:srgbClr val="339933"/>
                </a:solidFill>
                <a:latin typeface="Segoe UI Light" panose="020B0502040204020203" pitchFamily="34" charset="0"/>
                <a:cs typeface="Segoe UI Light" panose="020B0502040204020203" pitchFamily="34" charset="0"/>
              </a:rPr>
              <a:t>Las observaciones dentro de cada población se distribuyen normalmente con una varianza común </a:t>
            </a:r>
            <a:r>
              <a:rPr lang="es-MX" altLang="es-MX" sz="2800" dirty="0">
                <a:solidFill>
                  <a:srgbClr val="339933"/>
                </a:solidFill>
                <a:latin typeface="Symbol" panose="05050102010706020507" pitchFamily="18" charset="2"/>
                <a:cs typeface="Segoe UI Light" panose="020B0502040204020203" pitchFamily="34" charset="0"/>
              </a:rPr>
              <a:t>s</a:t>
            </a:r>
            <a:r>
              <a:rPr lang="es-MX" altLang="es-MX" sz="2800" baseline="30000" dirty="0">
                <a:solidFill>
                  <a:srgbClr val="339933"/>
                </a:solidFill>
                <a:latin typeface="Segoe UI Light" panose="020B0502040204020203" pitchFamily="34" charset="0"/>
                <a:cs typeface="Segoe UI Light" panose="020B0502040204020203" pitchFamily="34" charset="0"/>
              </a:rPr>
              <a:t>2</a:t>
            </a:r>
            <a:r>
              <a:rPr lang="es-MX" altLang="es-MX" sz="2800" dirty="0">
                <a:solidFill>
                  <a:srgbClr val="339933"/>
                </a:solidFill>
                <a:latin typeface="Segoe UI Light" panose="020B0502040204020203" pitchFamily="34" charset="0"/>
                <a:cs typeface="Segoe UI Light" panose="020B0502040204020203" pitchFamily="34" charset="0"/>
              </a:rPr>
              <a:t>.</a:t>
            </a:r>
          </a:p>
          <a:p>
            <a:pPr>
              <a:lnSpc>
                <a:spcPct val="90000"/>
              </a:lnSpc>
              <a:spcBef>
                <a:spcPct val="20000"/>
              </a:spcBef>
              <a:buFontTx/>
              <a:buAutoNum type="arabicPeriod"/>
            </a:pPr>
            <a:r>
              <a:rPr lang="es-MX" altLang="es-MX" sz="2800" dirty="0">
                <a:solidFill>
                  <a:srgbClr val="339933"/>
                </a:solidFill>
                <a:latin typeface="Segoe UI Light" panose="020B0502040204020203" pitchFamily="34" charset="0"/>
                <a:cs typeface="Segoe UI Light" panose="020B0502040204020203" pitchFamily="34" charset="0"/>
              </a:rPr>
              <a:t> Los supuestos con respecto a los procedimientos de muestreo se especifican para cada diseño.</a:t>
            </a:r>
            <a:endParaRPr lang="en-US" altLang="es-MX" sz="2000" dirty="0">
              <a:latin typeface="Segoe UI Light" panose="020B0502040204020203" pitchFamily="34" charset="0"/>
              <a:cs typeface="Segoe UI Light" panose="020B0502040204020203" pitchFamily="34" charset="0"/>
            </a:endParaRPr>
          </a:p>
        </p:txBody>
      </p:sp>
      <p:sp>
        <p:nvSpPr>
          <p:cNvPr id="160804" name="Text Box 36"/>
          <p:cNvSpPr txBox="1">
            <a:spLocks noChangeArrowheads="1"/>
          </p:cNvSpPr>
          <p:nvPr/>
        </p:nvSpPr>
        <p:spPr bwMode="auto">
          <a:xfrm>
            <a:off x="2146300" y="5105400"/>
            <a:ext cx="7620000" cy="840230"/>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pPr>
              <a:lnSpc>
                <a:spcPct val="90000"/>
              </a:lnSpc>
              <a:spcBef>
                <a:spcPct val="20000"/>
              </a:spcBef>
            </a:pPr>
            <a:r>
              <a:rPr lang="es-MX" altLang="es-MX" dirty="0">
                <a:latin typeface="Segoe UI Light" panose="020B0502040204020203" pitchFamily="34" charset="0"/>
                <a:cs typeface="Segoe UI Light" panose="020B0502040204020203" pitchFamily="34" charset="0"/>
              </a:rPr>
              <a:t>Los análisis de los procedimientos de la varianza son bastante robustos cuando los tamaños de muestra son iguales y cuando los datos son bastante en forma de montículo.</a:t>
            </a:r>
            <a:endParaRPr lang="en-US" altLang="es-MX"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2800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ltLang="es-MX" dirty="0" err="1"/>
              <a:t>Tres</a:t>
            </a:r>
            <a:r>
              <a:rPr lang="en-US" altLang="es-MX" dirty="0"/>
              <a:t> </a:t>
            </a:r>
            <a:r>
              <a:rPr lang="en-US" altLang="es-MX" dirty="0" err="1"/>
              <a:t>diseños</a:t>
            </a:r>
            <a:endParaRPr lang="en-US" altLang="es-MX" dirty="0"/>
          </a:p>
        </p:txBody>
      </p:sp>
      <p:sp>
        <p:nvSpPr>
          <p:cNvPr id="229379" name="Rectangle 3"/>
          <p:cNvSpPr>
            <a:spLocks noGrp="1" noChangeArrowheads="1"/>
          </p:cNvSpPr>
          <p:nvPr>
            <p:ph idx="1"/>
          </p:nvPr>
        </p:nvSpPr>
        <p:spPr/>
        <p:txBody>
          <a:bodyPr anchor="t"/>
          <a:lstStyle/>
          <a:p>
            <a:r>
              <a:rPr lang="es-MX" altLang="es-MX" dirty="0">
                <a:effectLst>
                  <a:outerShdw blurRad="38100" dist="38100" dir="2700000" algn="tl">
                    <a:srgbClr val="000000">
                      <a:alpha val="43137"/>
                    </a:srgbClr>
                  </a:outerShdw>
                </a:effectLst>
              </a:rPr>
              <a:t>Diseño completamente al azar</a:t>
            </a:r>
            <a:r>
              <a:rPr lang="es-MX" altLang="es-MX" dirty="0"/>
              <a:t>: una extensión de los dos muestra independiente t-test.</a:t>
            </a:r>
          </a:p>
          <a:p>
            <a:r>
              <a:rPr lang="es-MX" altLang="es-MX" dirty="0">
                <a:effectLst>
                  <a:outerShdw blurRad="38100" dist="38100" dir="2700000" algn="tl">
                    <a:srgbClr val="000000">
                      <a:alpha val="43137"/>
                    </a:srgbClr>
                  </a:outerShdw>
                </a:effectLst>
              </a:rPr>
              <a:t>Diseño de bloques al azar</a:t>
            </a:r>
            <a:r>
              <a:rPr lang="es-MX" altLang="es-MX" dirty="0"/>
              <a:t>: una extensión de la prueba de diferencias por pares.</a:t>
            </a:r>
          </a:p>
          <a:p>
            <a:r>
              <a:rPr lang="es-MX" altLang="es-MX" dirty="0">
                <a:effectLst>
                  <a:outerShdw blurRad="38100" dist="38100" dir="2700000" algn="tl">
                    <a:srgbClr val="000000">
                      <a:alpha val="43137"/>
                    </a:srgbClr>
                  </a:outerShdw>
                </a:effectLst>
              </a:rPr>
              <a:t>a × b  experimento factorial </a:t>
            </a:r>
            <a:r>
              <a:rPr lang="es-MX" altLang="es-MX" dirty="0"/>
              <a:t>: estudiamos dos factores experimentales y su efecto en la respuesta.</a:t>
            </a:r>
            <a:endParaRPr lang="en-US" altLang="es-MX" dirty="0"/>
          </a:p>
        </p:txBody>
      </p:sp>
      <p:graphicFrame>
        <p:nvGraphicFramePr>
          <p:cNvPr id="4" name="Diagram 3"/>
          <p:cNvGraphicFramePr/>
          <p:nvPr/>
        </p:nvGraphicFramePr>
        <p:xfrm>
          <a:off x="2889123" y="3810000"/>
          <a:ext cx="6096000" cy="314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0241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2725" y="1796994"/>
            <a:ext cx="7315200" cy="4401205"/>
          </a:xfrm>
          <a:prstGeom prst="rect">
            <a:avLst/>
          </a:prstGeom>
        </p:spPr>
        <p:txBody>
          <a:bodyPr wrap="square">
            <a:spAutoFit/>
          </a:bodyPr>
          <a:lstStyle/>
          <a:p>
            <a:r>
              <a:rPr lang="es-MX" sz="2000" dirty="0">
                <a:solidFill>
                  <a:schemeClr val="accent2"/>
                </a:solidFill>
                <a:effectLst>
                  <a:outerShdw blurRad="38100" dist="38100" dir="2700000" algn="tl">
                    <a:srgbClr val="000000">
                      <a:alpha val="43137"/>
                    </a:srgbClr>
                  </a:outerShdw>
                </a:effectLst>
                <a:cs typeface="Segoe UI Light" panose="020B0502040204020203" pitchFamily="34" charset="0"/>
              </a:rPr>
              <a:t>El objetivo </a:t>
            </a:r>
          </a:p>
          <a:p>
            <a:r>
              <a:rPr lang="es-MX" sz="2000" dirty="0">
                <a:cs typeface="Segoe UI Light" panose="020B0502040204020203" pitchFamily="34" charset="0"/>
              </a:rPr>
              <a:t>determinar el efecto que sobre alguna variable dependiente Y tienen distintos niveles de algún factor X (variable independiente y discreta).</a:t>
            </a:r>
          </a:p>
          <a:p>
            <a:endParaRPr lang="es-MX" sz="2000" dirty="0">
              <a:cs typeface="Segoe UI Light" panose="020B0502040204020203" pitchFamily="34" charset="0"/>
            </a:endParaRPr>
          </a:p>
          <a:p>
            <a:r>
              <a:rPr lang="es-MX" sz="2000" dirty="0">
                <a:solidFill>
                  <a:schemeClr val="accent2"/>
                </a:solidFill>
                <a:effectLst>
                  <a:outerShdw blurRad="38100" dist="38100" dir="2700000" algn="tl">
                    <a:srgbClr val="000000">
                      <a:alpha val="43137"/>
                    </a:srgbClr>
                  </a:outerShdw>
                </a:effectLst>
                <a:cs typeface="Segoe UI Light" panose="020B0502040204020203" pitchFamily="34" charset="0"/>
              </a:rPr>
              <a:t>El factor </a:t>
            </a:r>
          </a:p>
          <a:p>
            <a:r>
              <a:rPr lang="es-MX" sz="2000" dirty="0">
                <a:cs typeface="Segoe UI Light" panose="020B0502040204020203" pitchFamily="34" charset="0"/>
              </a:rPr>
              <a:t>puede ser la temperatura, la empresa que ha producido el  bien, el día de la semana, etc.</a:t>
            </a:r>
          </a:p>
          <a:p>
            <a:endParaRPr lang="es-MX" sz="2000" dirty="0">
              <a:cs typeface="Segoe UI Light" panose="020B0502040204020203" pitchFamily="34" charset="0"/>
            </a:endParaRPr>
          </a:p>
          <a:p>
            <a:r>
              <a:rPr lang="es-MX" sz="2000" dirty="0">
                <a:solidFill>
                  <a:schemeClr val="accent2"/>
                </a:solidFill>
                <a:effectLst>
                  <a:outerShdw blurRad="38100" dist="38100" dir="2700000" algn="tl">
                    <a:srgbClr val="000000">
                      <a:alpha val="43137"/>
                    </a:srgbClr>
                  </a:outerShdw>
                </a:effectLst>
                <a:cs typeface="Segoe UI Light" panose="020B0502040204020203" pitchFamily="34" charset="0"/>
              </a:rPr>
              <a:t>ANOVA implica</a:t>
            </a:r>
          </a:p>
          <a:p>
            <a:r>
              <a:rPr lang="es-MX" sz="2000" dirty="0">
                <a:cs typeface="Segoe UI Light" panose="020B0502040204020203" pitchFamily="34" charset="0"/>
              </a:rPr>
              <a:t>obtener </a:t>
            </a:r>
            <a:r>
              <a:rPr lang="es-MX" sz="2000" u="sng" dirty="0">
                <a:effectLst>
                  <a:outerShdw blurRad="38100" dist="38100" dir="2700000" algn="tl">
                    <a:srgbClr val="000000">
                      <a:alpha val="43137"/>
                    </a:srgbClr>
                  </a:outerShdw>
                </a:effectLst>
                <a:cs typeface="Segoe UI Light" panose="020B0502040204020203" pitchFamily="34" charset="0"/>
              </a:rPr>
              <a:t>muestras aleatorias </a:t>
            </a:r>
            <a:r>
              <a:rPr lang="es-MX" sz="2000" dirty="0">
                <a:cs typeface="Segoe UI Light" panose="020B0502040204020203" pitchFamily="34" charset="0"/>
              </a:rPr>
              <a:t>e independientes del valor de Y asociado a cada uno de los distintos niveles del factor X1, X2,..., </a:t>
            </a:r>
            <a:r>
              <a:rPr lang="es-MX" sz="2000" dirty="0" err="1">
                <a:cs typeface="Segoe UI Light" panose="020B0502040204020203" pitchFamily="34" charset="0"/>
              </a:rPr>
              <a:t>Xn</a:t>
            </a:r>
            <a:r>
              <a:rPr lang="es-MX" sz="2000" dirty="0">
                <a:cs typeface="Segoe UI Light" panose="020B0502040204020203" pitchFamily="34" charset="0"/>
              </a:rPr>
              <a:t> . </a:t>
            </a:r>
          </a:p>
          <a:p>
            <a:endParaRPr lang="es-MX" sz="2000" dirty="0">
              <a:cs typeface="Segoe UI Light" panose="020B0502040204020203" pitchFamily="34" charset="0"/>
            </a:endParaRPr>
          </a:p>
          <a:p>
            <a:r>
              <a:rPr lang="es-MX" sz="2000" dirty="0">
                <a:cs typeface="Segoe UI Light" panose="020B0502040204020203" pitchFamily="34" charset="0"/>
              </a:rPr>
              <a:t>Para determinar si los diferentes niveles del factor tienen un efecto </a:t>
            </a:r>
            <a:r>
              <a:rPr lang="es-MX" sz="2000" dirty="0">
                <a:solidFill>
                  <a:schemeClr val="accent2"/>
                </a:solidFill>
                <a:cs typeface="Segoe UI Light" panose="020B0502040204020203" pitchFamily="34" charset="0"/>
              </a:rPr>
              <a:t>significativo</a:t>
            </a:r>
            <a:r>
              <a:rPr lang="es-MX" sz="2000" dirty="0">
                <a:cs typeface="Segoe UI Light" panose="020B0502040204020203" pitchFamily="34" charset="0"/>
              </a:rPr>
              <a:t> sobre el valor de la variable dependiente.</a:t>
            </a:r>
          </a:p>
        </p:txBody>
      </p:sp>
      <p:sp>
        <p:nvSpPr>
          <p:cNvPr id="3" name="Title 2"/>
          <p:cNvSpPr>
            <a:spLocks noGrp="1"/>
          </p:cNvSpPr>
          <p:nvPr>
            <p:ph type="title"/>
          </p:nvPr>
        </p:nvSpPr>
        <p:spPr>
          <a:xfrm>
            <a:off x="481600" y="231346"/>
            <a:ext cx="10077450" cy="1325563"/>
          </a:xfrm>
        </p:spPr>
        <p:txBody>
          <a:bodyPr/>
          <a:lstStyle/>
          <a:p>
            <a:r>
              <a:rPr lang="es-MX" dirty="0" err="1"/>
              <a:t>Anova</a:t>
            </a:r>
            <a:r>
              <a:rPr lang="es-MX" dirty="0"/>
              <a:t> simple –</a:t>
            </a:r>
            <a:r>
              <a:rPr lang="es-MX" dirty="0" err="1"/>
              <a:t>one</a:t>
            </a:r>
            <a:r>
              <a:rPr lang="es-MX" dirty="0"/>
              <a:t> </a:t>
            </a:r>
            <a:r>
              <a:rPr lang="es-MX" dirty="0" err="1"/>
              <a:t>way</a:t>
            </a:r>
            <a:endParaRPr lang="es-MX" dirty="0"/>
          </a:p>
        </p:txBody>
      </p:sp>
    </p:spTree>
    <p:extLst>
      <p:ext uri="{BB962C8B-B14F-4D97-AF65-F5344CB8AC3E}">
        <p14:creationId xmlns:p14="http://schemas.microsoft.com/office/powerpoint/2010/main" val="2463508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3871" y="2286000"/>
            <a:ext cx="7940979" cy="3693319"/>
          </a:xfrm>
          <a:prstGeom prst="rect">
            <a:avLst/>
          </a:prstGeom>
        </p:spPr>
        <p:txBody>
          <a:bodyPr wrap="square">
            <a:spAutoFit/>
          </a:bodyPr>
          <a:lstStyle/>
          <a:p>
            <a:r>
              <a:rPr lang="es-MX" dirty="0"/>
              <a:t>Se compara las medias de </a:t>
            </a:r>
            <a:r>
              <a:rPr lang="es-MX" dirty="0">
                <a:solidFill>
                  <a:schemeClr val="accent2"/>
                </a:solidFill>
              </a:rPr>
              <a:t>Y</a:t>
            </a:r>
            <a:r>
              <a:rPr lang="es-MX" dirty="0"/>
              <a:t> asociadas a los distintos niveles del factor (X1, X2,..., Xn), compararemos una medida de la variación entre diferentes niveles con una medida de la variación dentro de cada nivel</a:t>
            </a:r>
          </a:p>
          <a:p>
            <a:endParaRPr lang="es-MX" dirty="0"/>
          </a:p>
          <a:p>
            <a:r>
              <a:rPr lang="es-MX" dirty="0"/>
              <a:t>Si el Suma de Cuadrados del Factor es significativamente mayor que el Suma de cuadrados de los errores concluiremos que las medias asociadas a diferentes niveles del factor son distintas. </a:t>
            </a:r>
          </a:p>
          <a:p>
            <a:endParaRPr lang="es-MX" dirty="0"/>
          </a:p>
          <a:p>
            <a:r>
              <a:rPr lang="es-MX" dirty="0"/>
              <a:t>Esto significa que el factor influye significativamente sobre la variable dependiente Y. </a:t>
            </a:r>
          </a:p>
          <a:p>
            <a:endParaRPr lang="es-MX" dirty="0"/>
          </a:p>
          <a:p>
            <a:r>
              <a:rPr lang="es-MX" dirty="0"/>
              <a:t>Si, por el contrario, el MS-factor no es significativamente mayor que el MS-error, no rechazaremos la hipótesis nula de que todas las medias, asociadas a diferentes niveles del factor, coinciden. </a:t>
            </a:r>
          </a:p>
        </p:txBody>
      </p:sp>
      <p:sp>
        <p:nvSpPr>
          <p:cNvPr id="3" name="Title 2"/>
          <p:cNvSpPr>
            <a:spLocks noGrp="1"/>
          </p:cNvSpPr>
          <p:nvPr>
            <p:ph type="title"/>
          </p:nvPr>
        </p:nvSpPr>
        <p:spPr/>
        <p:txBody>
          <a:bodyPr/>
          <a:lstStyle/>
          <a:p>
            <a:r>
              <a:rPr lang="es-MX" dirty="0" err="1"/>
              <a:t>Anova</a:t>
            </a:r>
            <a:r>
              <a:rPr lang="es-MX" dirty="0"/>
              <a:t> simple –</a:t>
            </a:r>
            <a:r>
              <a:rPr lang="es-MX" dirty="0" err="1"/>
              <a:t>one</a:t>
            </a:r>
            <a:r>
              <a:rPr lang="es-MX" dirty="0"/>
              <a:t> </a:t>
            </a:r>
            <a:r>
              <a:rPr lang="es-MX" dirty="0" err="1"/>
              <a:t>way</a:t>
            </a:r>
            <a:endParaRPr lang="es-MX" dirty="0"/>
          </a:p>
        </p:txBody>
      </p:sp>
    </p:spTree>
    <p:extLst>
      <p:ext uri="{BB962C8B-B14F-4D97-AF65-F5344CB8AC3E}">
        <p14:creationId xmlns:p14="http://schemas.microsoft.com/office/powerpoint/2010/main" val="31549887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9082" name="Rectangle 10"/>
          <p:cNvSpPr>
            <a:spLocks noGrp="1" noChangeArrowheads="1"/>
          </p:cNvSpPr>
          <p:nvPr>
            <p:ph type="title"/>
          </p:nvPr>
        </p:nvSpPr>
        <p:spPr/>
        <p:txBody>
          <a:bodyPr/>
          <a:lstStyle/>
          <a:p>
            <a:r>
              <a:rPr lang="es-MX" dirty="0" err="1"/>
              <a:t>Anova</a:t>
            </a:r>
            <a:r>
              <a:rPr lang="es-MX" dirty="0"/>
              <a:t> simple –</a:t>
            </a:r>
            <a:r>
              <a:rPr lang="es-MX" dirty="0" err="1"/>
              <a:t>one</a:t>
            </a:r>
            <a:r>
              <a:rPr lang="es-MX" dirty="0"/>
              <a:t> </a:t>
            </a:r>
            <a:r>
              <a:rPr lang="es-MX" dirty="0" err="1"/>
              <a:t>way</a:t>
            </a:r>
            <a:endParaRPr lang="en-US" altLang="es-MX" dirty="0"/>
          </a:p>
        </p:txBody>
      </p:sp>
      <p:sp>
        <p:nvSpPr>
          <p:cNvPr id="259075" name="Rectangle 3"/>
          <p:cNvSpPr>
            <a:spLocks noGrp="1" noChangeArrowheads="1"/>
          </p:cNvSpPr>
          <p:nvPr>
            <p:ph idx="1"/>
          </p:nvPr>
        </p:nvSpPr>
        <p:spPr>
          <a:xfrm>
            <a:off x="2105192" y="1788179"/>
            <a:ext cx="7989752" cy="3630795"/>
          </a:xfrm>
        </p:spPr>
        <p:txBody>
          <a:bodyPr>
            <a:normAutofit/>
          </a:bodyPr>
          <a:lstStyle/>
          <a:p>
            <a:r>
              <a:rPr lang="es-MX" altLang="es-MX" dirty="0" err="1">
                <a:solidFill>
                  <a:schemeClr val="accent2">
                    <a:alpha val="60000"/>
                  </a:schemeClr>
                </a:solidFill>
              </a:rPr>
              <a:t>One</a:t>
            </a:r>
            <a:r>
              <a:rPr lang="es-MX" altLang="es-MX" dirty="0">
                <a:solidFill>
                  <a:schemeClr val="accent2">
                    <a:alpha val="60000"/>
                  </a:schemeClr>
                </a:solidFill>
              </a:rPr>
              <a:t> </a:t>
            </a:r>
            <a:r>
              <a:rPr lang="es-MX" altLang="es-MX" dirty="0" err="1">
                <a:solidFill>
                  <a:schemeClr val="accent2">
                    <a:alpha val="60000"/>
                  </a:schemeClr>
                </a:solidFill>
              </a:rPr>
              <a:t>way</a:t>
            </a:r>
            <a:r>
              <a:rPr lang="es-MX" altLang="es-MX" dirty="0">
                <a:solidFill>
                  <a:schemeClr val="accent2">
                    <a:alpha val="60000"/>
                  </a:schemeClr>
                </a:solidFill>
              </a:rPr>
              <a:t>, </a:t>
            </a:r>
            <a:r>
              <a:rPr lang="es-MX" altLang="es-MX" dirty="0"/>
              <a:t>implica una sola clasificación, en la que el factor k se fija en diferentes niveles.</a:t>
            </a:r>
          </a:p>
          <a:p>
            <a:r>
              <a:rPr lang="es-MX" altLang="es-MX" dirty="0"/>
              <a:t>Los niveles de k corresponden a k diferentes poblaciones normales, que son los “tratamientos”.</a:t>
            </a:r>
          </a:p>
          <a:p>
            <a:r>
              <a:rPr lang="es-MX" altLang="es-MX" dirty="0"/>
              <a:t>¿Las medias de k son diferentes, o al menos una es diferente a las demás?</a:t>
            </a:r>
            <a:endParaRPr lang="en-US" altLang="es-MX" dirty="0"/>
          </a:p>
        </p:txBody>
      </p:sp>
      <p:grpSp>
        <p:nvGrpSpPr>
          <p:cNvPr id="259089" name="Group 17"/>
          <p:cNvGrpSpPr>
            <a:grpSpLocks/>
          </p:cNvGrpSpPr>
          <p:nvPr/>
        </p:nvGrpSpPr>
        <p:grpSpPr bwMode="auto">
          <a:xfrm>
            <a:off x="2819400" y="4800600"/>
            <a:ext cx="6858000" cy="1447800"/>
            <a:chOff x="816" y="3024"/>
            <a:chExt cx="4320" cy="912"/>
          </a:xfrm>
        </p:grpSpPr>
        <p:sp>
          <p:nvSpPr>
            <p:cNvPr id="259088" name="Rectangle 16"/>
            <p:cNvSpPr>
              <a:spLocks noChangeArrowheads="1"/>
            </p:cNvSpPr>
            <p:nvPr/>
          </p:nvSpPr>
          <p:spPr bwMode="auto">
            <a:xfrm>
              <a:off x="816" y="3024"/>
              <a:ext cx="4320" cy="912"/>
            </a:xfrm>
            <a:prstGeom prst="rect">
              <a:avLst/>
            </a:prstGeom>
            <a:solidFill>
              <a:srgbClr val="F4ECC6"/>
            </a:solidFill>
            <a:ln w="28575">
              <a:solidFill>
                <a:schemeClr val="accent2"/>
              </a:solidFill>
              <a:miter lim="800000"/>
              <a:headEnd/>
              <a:tailEnd/>
            </a:ln>
            <a:effectLst>
              <a:outerShdw dist="107763" dir="2700000" algn="ctr" rotWithShape="0">
                <a:schemeClr val="bg2"/>
              </a:outerShdw>
            </a:effectLst>
          </p:spPr>
          <p:txBody>
            <a:bodyPr wrap="none" anchor="ctr"/>
            <a:lstStyle/>
            <a:p>
              <a:endParaRPr lang="es-MX"/>
            </a:p>
          </p:txBody>
        </p:sp>
        <p:pic>
          <p:nvPicPr>
            <p:cNvPr id="259087" name="Picture 15" descr="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3072"/>
              <a:ext cx="4172" cy="821"/>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grpSp>
        <p:nvGrpSpPr>
          <p:cNvPr id="259090" name="Group 18"/>
          <p:cNvGrpSpPr>
            <a:grpSpLocks/>
          </p:cNvGrpSpPr>
          <p:nvPr/>
        </p:nvGrpSpPr>
        <p:grpSpPr bwMode="auto">
          <a:xfrm>
            <a:off x="8382000" y="304800"/>
            <a:ext cx="1828800" cy="1295400"/>
            <a:chOff x="432" y="528"/>
            <a:chExt cx="1056" cy="672"/>
          </a:xfrm>
        </p:grpSpPr>
        <p:sp>
          <p:nvSpPr>
            <p:cNvPr id="259091" name="Rectangle 19"/>
            <p:cNvSpPr>
              <a:spLocks noChangeArrowheads="1"/>
            </p:cNvSpPr>
            <p:nvPr/>
          </p:nvSpPr>
          <p:spPr bwMode="auto">
            <a:xfrm>
              <a:off x="432" y="528"/>
              <a:ext cx="1056" cy="672"/>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259092" name="Picture 20" descr="curv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576"/>
              <a:ext cx="960" cy="571"/>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1742133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3892" name="Rectangle 4"/>
          <p:cNvSpPr>
            <a:spLocks noGrp="1" noChangeArrowheads="1"/>
          </p:cNvSpPr>
          <p:nvPr>
            <p:ph type="title"/>
          </p:nvPr>
        </p:nvSpPr>
        <p:spPr/>
        <p:txBody>
          <a:bodyPr/>
          <a:lstStyle/>
          <a:p>
            <a:r>
              <a:rPr lang="es-MX" dirty="0" err="1"/>
              <a:t>Anova</a:t>
            </a:r>
            <a:r>
              <a:rPr lang="es-MX" dirty="0"/>
              <a:t> simple –</a:t>
            </a:r>
            <a:r>
              <a:rPr lang="es-MX" dirty="0" err="1"/>
              <a:t>one</a:t>
            </a:r>
            <a:r>
              <a:rPr lang="es-MX" dirty="0"/>
              <a:t> </a:t>
            </a:r>
            <a:r>
              <a:rPr lang="es-MX" dirty="0" err="1"/>
              <a:t>way</a:t>
            </a:r>
            <a:endParaRPr lang="en-US" altLang="es-MX" dirty="0"/>
          </a:p>
        </p:txBody>
      </p:sp>
      <p:sp>
        <p:nvSpPr>
          <p:cNvPr id="293890" name="Rectangle 2"/>
          <p:cNvSpPr>
            <a:spLocks noGrp="1" noChangeArrowheads="1"/>
          </p:cNvSpPr>
          <p:nvPr>
            <p:ph idx="1"/>
          </p:nvPr>
        </p:nvSpPr>
        <p:spPr/>
        <p:txBody>
          <a:bodyPr/>
          <a:lstStyle/>
          <a:p>
            <a:r>
              <a:rPr lang="es-MX" altLang="es-MX" dirty="0"/>
              <a:t>Muestras aleatorias de tamaño n1, n2, ..., </a:t>
            </a:r>
            <a:r>
              <a:rPr lang="es-MX" altLang="es-MX" dirty="0" err="1"/>
              <a:t>nk</a:t>
            </a:r>
            <a:r>
              <a:rPr lang="es-MX" altLang="es-MX" dirty="0"/>
              <a:t> son extraídas de k poblaciones con medios </a:t>
            </a:r>
            <a:r>
              <a:rPr lang="es-MX" altLang="es-MX" dirty="0">
                <a:latin typeface="Symbol" panose="05050102010706020507" pitchFamily="18" charset="2"/>
              </a:rPr>
              <a:t>m</a:t>
            </a:r>
            <a:r>
              <a:rPr lang="es-MX" altLang="es-MX" dirty="0"/>
              <a:t>1, </a:t>
            </a:r>
            <a:r>
              <a:rPr lang="es-MX" altLang="es-MX" dirty="0">
                <a:latin typeface="Symbol" panose="05050102010706020507" pitchFamily="18" charset="2"/>
              </a:rPr>
              <a:t>m</a:t>
            </a:r>
            <a:r>
              <a:rPr lang="es-MX" altLang="es-MX" dirty="0"/>
              <a:t>2, ..., </a:t>
            </a:r>
            <a:r>
              <a:rPr lang="es-MX" altLang="es-MX" dirty="0" err="1">
                <a:latin typeface="Symbol" panose="05050102010706020507" pitchFamily="18" charset="2"/>
              </a:rPr>
              <a:t>m</a:t>
            </a:r>
            <a:r>
              <a:rPr lang="es-MX" altLang="es-MX" dirty="0" err="1"/>
              <a:t>k</a:t>
            </a:r>
            <a:r>
              <a:rPr lang="es-MX" altLang="es-MX" dirty="0"/>
              <a:t> y con </a:t>
            </a:r>
            <a:r>
              <a:rPr lang="es-MX" altLang="es-MX" dirty="0">
                <a:latin typeface="Symbol" panose="05050102010706020507" pitchFamily="18" charset="2"/>
              </a:rPr>
              <a:t>s</a:t>
            </a:r>
            <a:r>
              <a:rPr lang="es-MX" altLang="es-MX" baseline="30000" dirty="0"/>
              <a:t>2</a:t>
            </a:r>
            <a:r>
              <a:rPr lang="es-MX" altLang="es-MX" dirty="0"/>
              <a:t> varianza común.</a:t>
            </a:r>
          </a:p>
          <a:p>
            <a:r>
              <a:rPr lang="es-MX" altLang="es-MX" dirty="0"/>
              <a:t>Sea </a:t>
            </a:r>
            <a:r>
              <a:rPr lang="es-MX" altLang="es-MX" dirty="0" err="1"/>
              <a:t>xij</a:t>
            </a:r>
            <a:r>
              <a:rPr lang="es-MX" altLang="es-MX" dirty="0"/>
              <a:t> la medición j-</a:t>
            </a:r>
            <a:r>
              <a:rPr lang="es-MX" altLang="es-MX" dirty="0" err="1"/>
              <a:t>ésimo</a:t>
            </a:r>
            <a:r>
              <a:rPr lang="es-MX" altLang="es-MX" dirty="0"/>
              <a:t> en la muestra de orden i.</a:t>
            </a:r>
          </a:p>
          <a:p>
            <a:r>
              <a:rPr lang="es-MX" altLang="es-MX" dirty="0"/>
              <a:t>La variación total en el experimento se mide por la suma total de cuadrados:</a:t>
            </a:r>
            <a:endParaRPr lang="en-US" altLang="es-MX" dirty="0"/>
          </a:p>
          <a:p>
            <a:endParaRPr lang="en-US" altLang="es-MX" dirty="0"/>
          </a:p>
        </p:txBody>
      </p:sp>
      <p:graphicFrame>
        <p:nvGraphicFramePr>
          <p:cNvPr id="293899" name="Object 11"/>
          <p:cNvGraphicFramePr>
            <a:graphicFrameLocks noChangeAspect="1"/>
          </p:cNvGraphicFramePr>
          <p:nvPr>
            <p:extLst>
              <p:ext uri="{D42A27DB-BD31-4B8C-83A1-F6EECF244321}">
                <p14:modId xmlns:p14="http://schemas.microsoft.com/office/powerpoint/2010/main" val="1226056295"/>
              </p:ext>
            </p:extLst>
          </p:nvPr>
        </p:nvGraphicFramePr>
        <p:xfrm>
          <a:off x="3810001" y="4849804"/>
          <a:ext cx="3808413" cy="727075"/>
        </p:xfrm>
        <a:graphic>
          <a:graphicData uri="http://schemas.openxmlformats.org/presentationml/2006/ole">
            <mc:AlternateContent xmlns:mc="http://schemas.openxmlformats.org/markup-compatibility/2006">
              <mc:Choice xmlns:v="urn:schemas-microsoft-com:vml" Requires="v">
                <p:oleObj spid="_x0000_s14337" name="Equation" r:id="rId3" imgW="1333440" imgH="253800" progId="Equation.3">
                  <p:embed/>
                </p:oleObj>
              </mc:Choice>
              <mc:Fallback>
                <p:oleObj name="Equation" r:id="rId3" imgW="1333440" imgH="253800" progId="Equation.3">
                  <p:embed/>
                  <p:pic>
                    <p:nvPicPr>
                      <p:cNvPr id="293899" name="Object 11"/>
                      <p:cNvPicPr>
                        <a:picLocks noChangeAspect="1" noChangeArrowheads="1"/>
                      </p:cNvPicPr>
                      <p:nvPr/>
                    </p:nvPicPr>
                    <p:blipFill>
                      <a:blip r:embed="rId4"/>
                      <a:srcRect/>
                      <a:stretch>
                        <a:fillRect/>
                      </a:stretch>
                    </p:blipFill>
                    <p:spPr bwMode="auto">
                      <a:xfrm>
                        <a:off x="3810001" y="4849804"/>
                        <a:ext cx="3808413" cy="727075"/>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
        <p:nvSpPr>
          <p:cNvPr id="5" name="TextBox 4"/>
          <p:cNvSpPr txBox="1"/>
          <p:nvPr/>
        </p:nvSpPr>
        <p:spPr>
          <a:xfrm>
            <a:off x="6705601" y="6022032"/>
            <a:ext cx="3581400" cy="369332"/>
          </a:xfrm>
          <a:prstGeom prst="rect">
            <a:avLst/>
          </a:prstGeom>
          <a:noFill/>
        </p:spPr>
        <p:txBody>
          <a:bodyPr wrap="square" rtlCol="0">
            <a:spAutoFit/>
          </a:bodyPr>
          <a:lstStyle/>
          <a:p>
            <a:r>
              <a:rPr lang="es-MX" i="1" dirty="0">
                <a:latin typeface="Segoe UI Light" panose="020B0502040204020203" pitchFamily="34" charset="0"/>
                <a:cs typeface="Segoe UI Light" panose="020B0502040204020203" pitchFamily="34" charset="0"/>
              </a:rPr>
              <a:t>Suma de cuadrados</a:t>
            </a:r>
          </a:p>
        </p:txBody>
      </p:sp>
    </p:spTree>
    <p:extLst>
      <p:ext uri="{BB962C8B-B14F-4D97-AF65-F5344CB8AC3E}">
        <p14:creationId xmlns:p14="http://schemas.microsoft.com/office/powerpoint/2010/main" val="638887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es-MX" dirty="0" err="1"/>
              <a:t>Análisis</a:t>
            </a:r>
            <a:r>
              <a:rPr lang="en-US" altLang="es-MX" dirty="0"/>
              <a:t> de </a:t>
            </a:r>
            <a:r>
              <a:rPr lang="en-US" altLang="es-MX" dirty="0" err="1"/>
              <a:t>varianza</a:t>
            </a:r>
            <a:r>
              <a:rPr lang="en-US" altLang="es-MX" dirty="0"/>
              <a:t> o </a:t>
            </a:r>
            <a:r>
              <a:rPr lang="en-US" altLang="es-MX" dirty="0" err="1"/>
              <a:t>anova</a:t>
            </a:r>
            <a:endParaRPr lang="en-US" altLang="es-MX" dirty="0"/>
          </a:p>
        </p:txBody>
      </p:sp>
      <p:sp>
        <p:nvSpPr>
          <p:cNvPr id="260099" name="Rectangle 3"/>
          <p:cNvSpPr>
            <a:spLocks noGrp="1" noChangeArrowheads="1"/>
          </p:cNvSpPr>
          <p:nvPr>
            <p:ph idx="1"/>
          </p:nvPr>
        </p:nvSpPr>
        <p:spPr/>
        <p:txBody>
          <a:bodyPr anchor="t">
            <a:normAutofit/>
          </a:bodyPr>
          <a:lstStyle/>
          <a:p>
            <a:r>
              <a:rPr lang="es-MX" altLang="es-MX" sz="2400" dirty="0"/>
              <a:t>El total de la SS se divide en dos partes:</a:t>
            </a:r>
          </a:p>
          <a:p>
            <a:pPr lvl="1"/>
            <a:r>
              <a:rPr lang="es-MX" altLang="es-MX" sz="1800" dirty="0">
                <a:effectLst>
                  <a:outerShdw blurRad="38100" dist="38100" dir="2700000" algn="tl">
                    <a:srgbClr val="000000">
                      <a:alpha val="43137"/>
                    </a:srgbClr>
                  </a:outerShdw>
                </a:effectLst>
              </a:rPr>
              <a:t>SST</a:t>
            </a:r>
            <a:r>
              <a:rPr lang="es-MX" altLang="es-MX" sz="1800" dirty="0"/>
              <a:t> (suma de los cuadrados de los tratamientos): mide la variación entre los medios k muestras.</a:t>
            </a:r>
          </a:p>
          <a:p>
            <a:pPr lvl="1"/>
            <a:r>
              <a:rPr lang="es-MX" altLang="es-MX" sz="1800" dirty="0">
                <a:effectLst>
                  <a:outerShdw blurRad="38100" dist="38100" dir="2700000" algn="tl">
                    <a:srgbClr val="000000">
                      <a:alpha val="43137"/>
                    </a:srgbClr>
                  </a:outerShdw>
                </a:effectLst>
              </a:rPr>
              <a:t>SSE</a:t>
            </a:r>
            <a:r>
              <a:rPr lang="es-MX" altLang="es-MX" sz="1800" dirty="0"/>
              <a:t> (suma de los cuadrados del error): mide la variación dentro de las k muestras.</a:t>
            </a:r>
          </a:p>
          <a:p>
            <a:endParaRPr lang="es-MX" altLang="es-MX" sz="2400" dirty="0"/>
          </a:p>
          <a:p>
            <a:r>
              <a:rPr lang="es-MX" altLang="es-MX" sz="2400" dirty="0"/>
              <a:t>de una manera que:</a:t>
            </a:r>
            <a:endParaRPr lang="en-US" altLang="es-MX" sz="2400" dirty="0"/>
          </a:p>
        </p:txBody>
      </p:sp>
      <p:graphicFrame>
        <p:nvGraphicFramePr>
          <p:cNvPr id="260105" name="Object 9"/>
          <p:cNvGraphicFramePr>
            <a:graphicFrameLocks noChangeAspect="1"/>
          </p:cNvGraphicFramePr>
          <p:nvPr>
            <p:extLst>
              <p:ext uri="{D42A27DB-BD31-4B8C-83A1-F6EECF244321}">
                <p14:modId xmlns:p14="http://schemas.microsoft.com/office/powerpoint/2010/main" val="138688122"/>
              </p:ext>
            </p:extLst>
          </p:nvPr>
        </p:nvGraphicFramePr>
        <p:xfrm>
          <a:off x="3978148" y="5105400"/>
          <a:ext cx="3917950" cy="509588"/>
        </p:xfrm>
        <a:graphic>
          <a:graphicData uri="http://schemas.openxmlformats.org/presentationml/2006/ole">
            <mc:AlternateContent xmlns:mc="http://schemas.openxmlformats.org/markup-compatibility/2006">
              <mc:Choice xmlns:v="urn:schemas-microsoft-com:vml" Requires="v">
                <p:oleObj spid="_x0000_s15361" name="Equation" r:id="rId3" imgW="1371600" imgH="177480" progId="Equation.3">
                  <p:embed/>
                </p:oleObj>
              </mc:Choice>
              <mc:Fallback>
                <p:oleObj name="Equation" r:id="rId3" imgW="1371600" imgH="177480" progId="Equation.3">
                  <p:embed/>
                  <p:pic>
                    <p:nvPicPr>
                      <p:cNvPr id="260105" name="Object 9"/>
                      <p:cNvPicPr>
                        <a:picLocks noChangeAspect="1" noChangeArrowheads="1"/>
                      </p:cNvPicPr>
                      <p:nvPr/>
                    </p:nvPicPr>
                    <p:blipFill>
                      <a:blip r:embed="rId4"/>
                      <a:srcRect/>
                      <a:stretch>
                        <a:fillRect/>
                      </a:stretch>
                    </p:blipFill>
                    <p:spPr bwMode="auto">
                      <a:xfrm>
                        <a:off x="3978148" y="5105400"/>
                        <a:ext cx="3917950" cy="509588"/>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
        <p:nvSpPr>
          <p:cNvPr id="4" name="TextBox 3"/>
          <p:cNvSpPr txBox="1"/>
          <p:nvPr/>
        </p:nvSpPr>
        <p:spPr>
          <a:xfrm>
            <a:off x="6019801" y="5825550"/>
            <a:ext cx="3130677" cy="646331"/>
          </a:xfrm>
          <a:prstGeom prst="rect">
            <a:avLst/>
          </a:prstGeom>
          <a:noFill/>
        </p:spPr>
        <p:txBody>
          <a:bodyPr wrap="square" rtlCol="0">
            <a:spAutoFit/>
          </a:bodyPr>
          <a:lstStyle/>
          <a:p>
            <a:r>
              <a:rPr lang="es-MX" dirty="0" err="1">
                <a:latin typeface="Segoe UI Light" panose="020B0502040204020203" pitchFamily="34" charset="0"/>
                <a:cs typeface="Segoe UI Light" panose="020B0502040204020203" pitchFamily="34" charset="0"/>
              </a:rPr>
              <a:t>Between</a:t>
            </a:r>
            <a:r>
              <a:rPr lang="es-MX" dirty="0">
                <a:latin typeface="Segoe UI Light" panose="020B0502040204020203" pitchFamily="34" charset="0"/>
                <a:cs typeface="Segoe UI Light" panose="020B0502040204020203" pitchFamily="34" charset="0"/>
              </a:rPr>
              <a:t> + </a:t>
            </a:r>
            <a:r>
              <a:rPr lang="es-MX" dirty="0" err="1">
                <a:latin typeface="Segoe UI Light" panose="020B0502040204020203" pitchFamily="34" charset="0"/>
                <a:cs typeface="Segoe UI Light" panose="020B0502040204020203" pitchFamily="34" charset="0"/>
              </a:rPr>
              <a:t>within</a:t>
            </a:r>
            <a:endParaRPr lang="es-MX" dirty="0">
              <a:latin typeface="Segoe UI Light" panose="020B0502040204020203" pitchFamily="34" charset="0"/>
              <a:cs typeface="Segoe UI Light" panose="020B0502040204020203" pitchFamily="34" charset="0"/>
            </a:endParaRPr>
          </a:p>
          <a:p>
            <a:r>
              <a:rPr lang="es-MX" dirty="0">
                <a:latin typeface="Segoe UI Light" panose="020B0502040204020203" pitchFamily="34" charset="0"/>
                <a:cs typeface="Segoe UI Light" panose="020B0502040204020203" pitchFamily="34" charset="0"/>
              </a:rPr>
              <a:t>Entre      + dentro</a:t>
            </a:r>
          </a:p>
        </p:txBody>
      </p:sp>
    </p:spTree>
    <p:extLst>
      <p:ext uri="{BB962C8B-B14F-4D97-AF65-F5344CB8AC3E}">
        <p14:creationId xmlns:p14="http://schemas.microsoft.com/office/powerpoint/2010/main" val="349255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914" name="Rectangle 1026"/>
          <p:cNvSpPr>
            <a:spLocks noGrp="1" noChangeArrowheads="1"/>
          </p:cNvSpPr>
          <p:nvPr>
            <p:ph type="title"/>
          </p:nvPr>
        </p:nvSpPr>
        <p:spPr/>
        <p:txBody>
          <a:bodyPr/>
          <a:lstStyle/>
          <a:p>
            <a:r>
              <a:rPr lang="es-MX" altLang="es-MX" dirty="0"/>
              <a:t>Grados de libertad y media de los cuadrados</a:t>
            </a:r>
            <a:endParaRPr lang="en-US" altLang="es-MX" dirty="0"/>
          </a:p>
        </p:txBody>
      </p:sp>
      <p:sp>
        <p:nvSpPr>
          <p:cNvPr id="294915" name="Rectangle 1027"/>
          <p:cNvSpPr>
            <a:spLocks noGrp="1" noChangeArrowheads="1"/>
          </p:cNvSpPr>
          <p:nvPr>
            <p:ph idx="1"/>
          </p:nvPr>
        </p:nvSpPr>
        <p:spPr/>
        <p:txBody>
          <a:bodyPr anchor="t"/>
          <a:lstStyle/>
          <a:p>
            <a:r>
              <a:rPr lang="es-MX" altLang="es-MX" dirty="0"/>
              <a:t>Estas sumas de cuadrados se comportan como el numerador de una varianza de la muestra. Cuando dividida por los grados de libertad apropiados, cada uno proporciona un cuadrado medio, una estimación de la variación en el experimento.</a:t>
            </a:r>
          </a:p>
          <a:p>
            <a:r>
              <a:rPr lang="es-MX" altLang="es-MX" dirty="0"/>
              <a:t>Los grados de libertad son aditivos, al igual que las sumas de cuadrados.</a:t>
            </a:r>
            <a:endParaRPr lang="en-US" altLang="es-MX" dirty="0"/>
          </a:p>
        </p:txBody>
      </p:sp>
      <p:graphicFrame>
        <p:nvGraphicFramePr>
          <p:cNvPr id="294917" name="Object 1029"/>
          <p:cNvGraphicFramePr>
            <a:graphicFrameLocks noChangeAspect="1"/>
          </p:cNvGraphicFramePr>
          <p:nvPr>
            <p:extLst>
              <p:ext uri="{D42A27DB-BD31-4B8C-83A1-F6EECF244321}">
                <p14:modId xmlns:p14="http://schemas.microsoft.com/office/powerpoint/2010/main" val="3286192274"/>
              </p:ext>
            </p:extLst>
          </p:nvPr>
        </p:nvGraphicFramePr>
        <p:xfrm>
          <a:off x="3560764" y="4495801"/>
          <a:ext cx="4752975" cy="581025"/>
        </p:xfrm>
        <a:graphic>
          <a:graphicData uri="http://schemas.openxmlformats.org/presentationml/2006/ole">
            <mc:AlternateContent xmlns:mc="http://schemas.openxmlformats.org/markup-compatibility/2006">
              <mc:Choice xmlns:v="urn:schemas-microsoft-com:vml" Requires="v">
                <p:oleObj spid="_x0000_s16385" name="Equation" r:id="rId3" imgW="1663560" imgH="203040" progId="Equation.3">
                  <p:embed/>
                </p:oleObj>
              </mc:Choice>
              <mc:Fallback>
                <p:oleObj name="Equation" r:id="rId3" imgW="1663560" imgH="203040" progId="Equation.3">
                  <p:embed/>
                  <p:pic>
                    <p:nvPicPr>
                      <p:cNvPr id="294917" name="Object 1029"/>
                      <p:cNvPicPr>
                        <a:picLocks noChangeAspect="1" noChangeArrowheads="1"/>
                      </p:cNvPicPr>
                      <p:nvPr/>
                    </p:nvPicPr>
                    <p:blipFill>
                      <a:blip r:embed="rId4"/>
                      <a:srcRect/>
                      <a:stretch>
                        <a:fillRect/>
                      </a:stretch>
                    </p:blipFill>
                    <p:spPr bwMode="auto">
                      <a:xfrm>
                        <a:off x="3560764" y="4495801"/>
                        <a:ext cx="4752975" cy="581025"/>
                      </a:xfrm>
                      <a:prstGeom prst="rect">
                        <a:avLst/>
                      </a:prstGeom>
                      <a:solidFill>
                        <a:schemeClr val="bg1"/>
                      </a:solidFill>
                      <a:ln w="28575">
                        <a:solidFill>
                          <a:srgbClr val="F4ECC6"/>
                        </a:solidFill>
                        <a:miter lim="800000"/>
                        <a:headEnd/>
                        <a:tailEnd/>
                      </a:ln>
                      <a:effectLst>
                        <a:outerShdw dist="107763" dir="2700000" algn="ctr" rotWithShape="0">
                          <a:srgbClr val="808080"/>
                        </a:outerShdw>
                      </a:effectLst>
                    </p:spPr>
                  </p:pic>
                </p:oleObj>
              </mc:Fallback>
            </mc:AlternateContent>
          </a:graphicData>
        </a:graphic>
      </p:graphicFrame>
    </p:spTree>
    <p:extLst>
      <p:ext uri="{BB962C8B-B14F-4D97-AF65-F5344CB8AC3E}">
        <p14:creationId xmlns:p14="http://schemas.microsoft.com/office/powerpoint/2010/main" val="3230952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¿Dios Juega a los dados?</a:t>
            </a:r>
          </a:p>
        </p:txBody>
      </p:sp>
      <p:sp>
        <p:nvSpPr>
          <p:cNvPr id="3" name="Content Placeholder 2"/>
          <p:cNvSpPr>
            <a:spLocks noGrp="1"/>
          </p:cNvSpPr>
          <p:nvPr>
            <p:ph idx="1"/>
          </p:nvPr>
        </p:nvSpPr>
        <p:spPr/>
        <p:txBody>
          <a:bodyPr>
            <a:noAutofit/>
          </a:bodyPr>
          <a:lstStyle/>
          <a:p>
            <a:r>
              <a:rPr lang="es-MX" sz="2400" dirty="0"/>
              <a:t>Pocas cosas en el mundo son verdaderamente aleatorias en el sentido de que ninguna cantidad de información nos permitirá predecir el resultado. Pero de acuerdo a la rama de la física llamada </a:t>
            </a:r>
            <a:r>
              <a:rPr lang="es-MX" sz="2400" dirty="0">
                <a:effectLst>
                  <a:outerShdw blurRad="38100" dist="38100" dir="2700000" algn="tl">
                    <a:srgbClr val="000000">
                      <a:alpha val="43137"/>
                    </a:srgbClr>
                  </a:outerShdw>
                </a:effectLst>
              </a:rPr>
              <a:t>mecánica cuántica</a:t>
            </a:r>
            <a:r>
              <a:rPr lang="es-MX" sz="2400" dirty="0"/>
              <a:t>, el azar es la norma dentro de los átomos individuales. Aunque Albert Einstein ayudó a la teoría cuántica empezar, él siempre insistió en que la naturaleza debe tener alguna realidad fija, no sólo probabilidades. "Nunca creeré que Dios juega a los dados con el mundo", dijo el gran científico. Un siglo después del trabajo primera de Einstein sobre la teoría cuántica, parece que él estaba equivocado.</a:t>
            </a:r>
          </a:p>
        </p:txBody>
      </p:sp>
    </p:spTree>
    <p:extLst>
      <p:ext uri="{BB962C8B-B14F-4D97-AF65-F5344CB8AC3E}">
        <p14:creationId xmlns:p14="http://schemas.microsoft.com/office/powerpoint/2010/main" val="3787888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en-US" altLang="es-MX" dirty="0"/>
              <a:t>La </a:t>
            </a:r>
            <a:r>
              <a:rPr lang="en-US" altLang="es-MX" dirty="0" err="1"/>
              <a:t>Tabla</a:t>
            </a:r>
            <a:r>
              <a:rPr lang="en-US" altLang="es-MX" dirty="0"/>
              <a:t> </a:t>
            </a:r>
            <a:r>
              <a:rPr lang="en-US" altLang="es-MX" dirty="0" err="1"/>
              <a:t>anova</a:t>
            </a:r>
            <a:endParaRPr lang="en-US" altLang="es-MX" dirty="0"/>
          </a:p>
        </p:txBody>
      </p:sp>
      <p:sp>
        <p:nvSpPr>
          <p:cNvPr id="295939" name="Rectangle 3"/>
          <p:cNvSpPr>
            <a:spLocks noGrp="1" noChangeArrowheads="1"/>
          </p:cNvSpPr>
          <p:nvPr>
            <p:ph idx="1"/>
          </p:nvPr>
        </p:nvSpPr>
        <p:spPr/>
        <p:txBody>
          <a:bodyPr/>
          <a:lstStyle/>
          <a:p>
            <a:r>
              <a:rPr lang="en-US" altLang="es-MX" dirty="0"/>
              <a:t>Total </a:t>
            </a:r>
            <a:r>
              <a:rPr lang="en-US" altLang="es-MX" dirty="0" err="1"/>
              <a:t>df</a:t>
            </a:r>
            <a:r>
              <a:rPr lang="en-US" altLang="es-MX" dirty="0"/>
              <a:t> = 				      Mean Squares</a:t>
            </a:r>
          </a:p>
          <a:p>
            <a:r>
              <a:rPr lang="en-US" altLang="es-MX" dirty="0" err="1"/>
              <a:t>Tratamiento</a:t>
            </a:r>
            <a:r>
              <a:rPr lang="en-US" altLang="es-MX" dirty="0"/>
              <a:t> </a:t>
            </a:r>
            <a:r>
              <a:rPr lang="en-US" altLang="es-MX" dirty="0" err="1"/>
              <a:t>df</a:t>
            </a:r>
            <a:r>
              <a:rPr lang="en-US" altLang="es-MX" dirty="0"/>
              <a:t> = 		</a:t>
            </a:r>
          </a:p>
          <a:p>
            <a:r>
              <a:rPr lang="en-US" altLang="es-MX" dirty="0"/>
              <a:t>Error </a:t>
            </a:r>
            <a:r>
              <a:rPr lang="en-US" altLang="es-MX" dirty="0" err="1"/>
              <a:t>df</a:t>
            </a:r>
            <a:r>
              <a:rPr lang="en-US" altLang="es-MX" dirty="0"/>
              <a:t> = </a:t>
            </a:r>
          </a:p>
          <a:p>
            <a:endParaRPr lang="en-US" altLang="es-MX" dirty="0"/>
          </a:p>
          <a:p>
            <a:endParaRPr lang="en-US" altLang="es-MX" dirty="0"/>
          </a:p>
          <a:p>
            <a:pPr lvl="1"/>
            <a:endParaRPr lang="en-US" altLang="es-MX" dirty="0"/>
          </a:p>
        </p:txBody>
      </p:sp>
      <p:sp>
        <p:nvSpPr>
          <p:cNvPr id="295945" name="Text Box 9"/>
          <p:cNvSpPr txBox="1">
            <a:spLocks noChangeArrowheads="1"/>
          </p:cNvSpPr>
          <p:nvPr/>
        </p:nvSpPr>
        <p:spPr bwMode="auto">
          <a:xfrm>
            <a:off x="3962400" y="1828800"/>
            <a:ext cx="32766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i="1" dirty="0"/>
              <a:t>n</a:t>
            </a:r>
            <a:r>
              <a:rPr lang="en-US" altLang="es-MX" i="1" baseline="-25000" dirty="0"/>
              <a:t>1</a:t>
            </a:r>
            <a:r>
              <a:rPr lang="en-US" altLang="es-MX" i="1" dirty="0"/>
              <a:t>+n</a:t>
            </a:r>
            <a:r>
              <a:rPr lang="en-US" altLang="es-MX" i="1" baseline="-25000" dirty="0"/>
              <a:t>2</a:t>
            </a:r>
            <a:r>
              <a:rPr lang="en-US" altLang="es-MX" i="1" dirty="0"/>
              <a:t>+…+</a:t>
            </a:r>
            <a:r>
              <a:rPr lang="en-US" altLang="es-MX" i="1" dirty="0" err="1"/>
              <a:t>n</a:t>
            </a:r>
            <a:r>
              <a:rPr lang="en-US" altLang="es-MX" i="1" baseline="-25000" dirty="0" err="1"/>
              <a:t>k</a:t>
            </a:r>
            <a:r>
              <a:rPr lang="en-US" altLang="es-MX" dirty="0"/>
              <a:t> –1 = </a:t>
            </a:r>
            <a:r>
              <a:rPr lang="en-US" altLang="es-MX" i="1" dirty="0"/>
              <a:t>n</a:t>
            </a:r>
            <a:r>
              <a:rPr lang="en-US" altLang="es-MX" dirty="0"/>
              <a:t> -1</a:t>
            </a:r>
            <a:endParaRPr lang="en-US" altLang="es-MX" i="1" dirty="0"/>
          </a:p>
        </p:txBody>
      </p:sp>
      <p:sp>
        <p:nvSpPr>
          <p:cNvPr id="295946" name="Text Box 10"/>
          <p:cNvSpPr txBox="1">
            <a:spLocks noChangeArrowheads="1"/>
          </p:cNvSpPr>
          <p:nvPr/>
        </p:nvSpPr>
        <p:spPr bwMode="auto">
          <a:xfrm>
            <a:off x="4953000" y="2362200"/>
            <a:ext cx="7620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i="1" dirty="0"/>
              <a:t>k</a:t>
            </a:r>
            <a:r>
              <a:rPr lang="en-US" altLang="es-MX" dirty="0"/>
              <a:t> –1</a:t>
            </a:r>
            <a:endParaRPr lang="en-US" altLang="es-MX" i="1" dirty="0"/>
          </a:p>
        </p:txBody>
      </p:sp>
      <p:sp>
        <p:nvSpPr>
          <p:cNvPr id="295947" name="Text Box 11"/>
          <p:cNvSpPr txBox="1">
            <a:spLocks noChangeArrowheads="1"/>
          </p:cNvSpPr>
          <p:nvPr/>
        </p:nvSpPr>
        <p:spPr bwMode="auto">
          <a:xfrm>
            <a:off x="4038600" y="2971800"/>
            <a:ext cx="28194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i="1" dirty="0"/>
              <a:t>n</a:t>
            </a:r>
            <a:r>
              <a:rPr lang="en-US" altLang="es-MX" dirty="0"/>
              <a:t> –1 – (</a:t>
            </a:r>
            <a:r>
              <a:rPr lang="en-US" altLang="es-MX" i="1" dirty="0"/>
              <a:t>k</a:t>
            </a:r>
            <a:r>
              <a:rPr lang="en-US" altLang="es-MX" dirty="0"/>
              <a:t> – 1) = </a:t>
            </a:r>
            <a:r>
              <a:rPr lang="en-US" altLang="es-MX" i="1" dirty="0"/>
              <a:t>n-k</a:t>
            </a:r>
          </a:p>
        </p:txBody>
      </p:sp>
      <p:sp>
        <p:nvSpPr>
          <p:cNvPr id="295948" name="Text Box 12"/>
          <p:cNvSpPr txBox="1">
            <a:spLocks noChangeArrowheads="1"/>
          </p:cNvSpPr>
          <p:nvPr/>
        </p:nvSpPr>
        <p:spPr bwMode="auto">
          <a:xfrm>
            <a:off x="7543800" y="2362200"/>
            <a:ext cx="27432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dirty="0"/>
              <a:t>MST = SST/(</a:t>
            </a:r>
            <a:r>
              <a:rPr lang="en-US" altLang="es-MX" i="1" dirty="0"/>
              <a:t>k-</a:t>
            </a:r>
            <a:r>
              <a:rPr lang="en-US" altLang="es-MX" dirty="0"/>
              <a:t>1)</a:t>
            </a:r>
          </a:p>
        </p:txBody>
      </p:sp>
      <p:sp>
        <p:nvSpPr>
          <p:cNvPr id="295949" name="Text Box 13"/>
          <p:cNvSpPr txBox="1">
            <a:spLocks noChangeArrowheads="1"/>
          </p:cNvSpPr>
          <p:nvPr/>
        </p:nvSpPr>
        <p:spPr bwMode="auto">
          <a:xfrm>
            <a:off x="7543800" y="3048000"/>
            <a:ext cx="2743200" cy="369332"/>
          </a:xfrm>
          <a:prstGeom prst="rect">
            <a:avLst/>
          </a:prstGeom>
          <a:solidFill>
            <a:schemeClr val="bg1"/>
          </a:solidFill>
          <a:ln w="28575">
            <a:solidFill>
              <a:srgbClr val="F4ECC6"/>
            </a:solidFill>
            <a:miter lim="800000"/>
            <a:headEnd/>
            <a:tailEnd/>
          </a:ln>
          <a:effectLst/>
        </p:spPr>
        <p:txBody>
          <a:bodyPr>
            <a:spAutoFit/>
          </a:bodyPr>
          <a:lstStyle/>
          <a:p>
            <a:pPr>
              <a:spcBef>
                <a:spcPct val="50000"/>
              </a:spcBef>
            </a:pPr>
            <a:r>
              <a:rPr lang="en-US" altLang="es-MX"/>
              <a:t>MSE = SSE/(</a:t>
            </a:r>
            <a:r>
              <a:rPr lang="en-US" altLang="es-MX" i="1"/>
              <a:t>n-k</a:t>
            </a:r>
            <a:r>
              <a:rPr lang="en-US" altLang="es-MX"/>
              <a:t>)</a:t>
            </a:r>
          </a:p>
        </p:txBody>
      </p:sp>
      <p:graphicFrame>
        <p:nvGraphicFramePr>
          <p:cNvPr id="296029" name="Group 93"/>
          <p:cNvGraphicFramePr>
            <a:graphicFrameLocks noGrp="1"/>
          </p:cNvGraphicFramePr>
          <p:nvPr/>
        </p:nvGraphicFramePr>
        <p:xfrm>
          <a:off x="2952749" y="4061481"/>
          <a:ext cx="6629400" cy="1617345"/>
        </p:xfrm>
        <a:graphic>
          <a:graphicData uri="http://schemas.openxmlformats.org/drawingml/2006/table">
            <a:tbl>
              <a:tblPr>
                <a:tableStyleId>{BDBED569-4797-4DF1-A0F4-6AAB3CD982D8}</a:tableStyleId>
              </a:tblPr>
              <a:tblGrid>
                <a:gridCol w="1739900">
                  <a:extLst>
                    <a:ext uri="{9D8B030D-6E8A-4147-A177-3AD203B41FA5}">
                      <a16:colId xmlns:a16="http://schemas.microsoft.com/office/drawing/2014/main" val="20000"/>
                    </a:ext>
                  </a:extLst>
                </a:gridCol>
                <a:gridCol w="911225">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3">
                  <a:extLst>
                    <a:ext uri="{9D8B030D-6E8A-4147-A177-3AD203B41FA5}">
                      <a16:colId xmlns:a16="http://schemas.microsoft.com/office/drawing/2014/main" val="20003"/>
                    </a:ext>
                  </a:extLst>
                </a:gridCol>
                <a:gridCol w="1325562">
                  <a:extLst>
                    <a:ext uri="{9D8B030D-6E8A-4147-A177-3AD203B41FA5}">
                      <a16:colId xmlns:a16="http://schemas.microsoft.com/office/drawing/2014/main" val="20004"/>
                    </a:ext>
                  </a:extLst>
                </a:gridCol>
              </a:tblGrid>
              <a:tr h="355600">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dirty="0">
                          <a:ln>
                            <a:noFill/>
                          </a:ln>
                          <a:effectLst/>
                          <a:latin typeface="Segoe UI Light" panose="020B0502040204020203" pitchFamily="34" charset="0"/>
                          <a:cs typeface="Segoe UI Light" panose="020B0502040204020203" pitchFamily="34" charset="0"/>
                        </a:rPr>
                        <a:t>Fuente</a:t>
                      </a:r>
                      <a:endParaRPr kumimoji="0" lang="en-US" altLang="es-MX" sz="2000" b="1" i="0" u="none" strike="noStrike" cap="none" normalizeH="0" baseline="0" dirty="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df</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MS</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F</a:t>
                      </a:r>
                      <a:endParaRPr kumimoji="0" lang="en-US" altLang="es-MX" sz="2000" b="1" i="0" u="none" strike="noStrike" cap="none" normalizeH="0" baseline="0">
                        <a:ln>
                          <a:noFill/>
                        </a:ln>
                        <a:solidFill>
                          <a:srgbClr val="3333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0"/>
                  </a:ext>
                </a:extLst>
              </a:tr>
              <a:tr h="355600">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dirty="0" err="1">
                          <a:ln>
                            <a:noFill/>
                          </a:ln>
                          <a:effectLst/>
                          <a:latin typeface="Segoe UI Light" panose="020B0502040204020203" pitchFamily="34" charset="0"/>
                          <a:cs typeface="Segoe UI Light" panose="020B0502040204020203" pitchFamily="34" charset="0"/>
                        </a:rPr>
                        <a:t>Tratamientos</a:t>
                      </a:r>
                      <a:endParaRPr kumimoji="0" lang="en-US" altLang="es-MX" sz="2000" b="0" i="0" u="none" strike="noStrike" cap="none" normalizeH="0" baseline="0" dirty="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k -1</a:t>
                      </a:r>
                      <a:endParaRPr kumimoji="0" lang="en-US" altLang="es-MX" sz="2000" b="0" i="1"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SST</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SST/(k-1)</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MST/MSE</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1"/>
                  </a:ext>
                </a:extLst>
              </a:tr>
              <a:tr h="428625">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Error</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n - k</a:t>
                      </a:r>
                      <a:endParaRPr kumimoji="0" lang="en-US" altLang="es-MX" sz="2000" b="0" i="1"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dirty="0">
                          <a:ln>
                            <a:noFill/>
                          </a:ln>
                          <a:effectLst/>
                          <a:latin typeface="Segoe UI Light" panose="020B0502040204020203" pitchFamily="34" charset="0"/>
                          <a:cs typeface="Segoe UI Light" panose="020B0502040204020203" pitchFamily="34" charset="0"/>
                        </a:rPr>
                        <a:t>SSE</a:t>
                      </a:r>
                      <a:endParaRPr kumimoji="0" lang="en-US" altLang="es-MX" sz="2000" b="0" i="0" u="none" strike="noStrike" cap="none" normalizeH="0" baseline="0" dirty="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SSE/(n-k)</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2"/>
                  </a:ext>
                </a:extLst>
              </a:tr>
              <a:tr h="355600">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Total</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n -1</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s-MX" sz="2000" u="none" strike="noStrike" cap="none" normalizeH="0" baseline="0">
                          <a:ln>
                            <a:noFill/>
                          </a:ln>
                          <a:effectLst/>
                          <a:latin typeface="Segoe UI Light" panose="020B0502040204020203" pitchFamily="34" charset="0"/>
                          <a:cs typeface="Segoe UI Light" panose="020B0502040204020203" pitchFamily="34" charset="0"/>
                        </a:rPr>
                        <a:t>Total SS</a:t>
                      </a:r>
                      <a:endParaRPr kumimoji="0" lang="en-US"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altLang="es-MX" sz="2000" b="0" i="0" u="none" strike="noStrike" cap="none" normalizeH="0" baseline="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tc>
                  <a:txBody>
                    <a:bodyPr/>
                    <a:lstStyle>
                      <a:lvl1pPr>
                        <a:spcBef>
                          <a:spcPct val="20000"/>
                        </a:spcBef>
                        <a:defRPr sz="3200">
                          <a:solidFill>
                            <a:srgbClr val="339933"/>
                          </a:solidFill>
                          <a:latin typeface="Times New Roman" panose="02020603050405020304" pitchFamily="18" charset="0"/>
                        </a:defRPr>
                      </a:lvl1pPr>
                      <a:lvl2pPr>
                        <a:spcBef>
                          <a:spcPct val="20000"/>
                        </a:spcBef>
                        <a:defRPr sz="3200">
                          <a:solidFill>
                            <a:srgbClr val="339933"/>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sz="2000">
                          <a:solidFill>
                            <a:schemeClr val="tx1"/>
                          </a:solidFill>
                          <a:latin typeface="Times New Roman" panose="02020603050405020304" pitchFamily="18" charset="0"/>
                        </a:defRPr>
                      </a:lvl4pPr>
                      <a:lvl5pPr>
                        <a:spcBef>
                          <a:spcPct val="20000"/>
                        </a:spcBef>
                        <a:defRPr sz="2000">
                          <a:solidFill>
                            <a:schemeClr val="tx1"/>
                          </a:solidFill>
                          <a:latin typeface="Times New Roman" panose="02020603050405020304" pitchFamily="18" charset="0"/>
                        </a:defRPr>
                      </a:lvl5pPr>
                      <a:lvl6pPr fontAlgn="base">
                        <a:spcBef>
                          <a:spcPct val="20000"/>
                        </a:spcBef>
                        <a:spcAft>
                          <a:spcPct val="0"/>
                        </a:spcAft>
                        <a:defRPr sz="2000">
                          <a:solidFill>
                            <a:schemeClr val="tx1"/>
                          </a:solidFill>
                          <a:latin typeface="Times New Roman" panose="02020603050405020304" pitchFamily="18" charset="0"/>
                        </a:defRPr>
                      </a:lvl6pPr>
                      <a:lvl7pPr fontAlgn="base">
                        <a:spcBef>
                          <a:spcPct val="20000"/>
                        </a:spcBef>
                        <a:spcAft>
                          <a:spcPct val="0"/>
                        </a:spcAft>
                        <a:defRPr sz="2000">
                          <a:solidFill>
                            <a:schemeClr val="tx1"/>
                          </a:solidFill>
                          <a:latin typeface="Times New Roman" panose="02020603050405020304" pitchFamily="18" charset="0"/>
                        </a:defRPr>
                      </a:lvl7pPr>
                      <a:lvl8pPr fontAlgn="base">
                        <a:spcBef>
                          <a:spcPct val="20000"/>
                        </a:spcBef>
                        <a:spcAft>
                          <a:spcPct val="0"/>
                        </a:spcAft>
                        <a:defRPr sz="2000">
                          <a:solidFill>
                            <a:schemeClr val="tx1"/>
                          </a:solidFill>
                          <a:latin typeface="Times New Roman" panose="02020603050405020304" pitchFamily="18" charset="0"/>
                        </a:defRPr>
                      </a:lvl8pPr>
                      <a:lvl9pPr fontAlgn="base">
                        <a:spcBef>
                          <a:spcPct val="20000"/>
                        </a:spcBef>
                        <a:spcAft>
                          <a:spcPct val="0"/>
                        </a:spcAft>
                        <a:defRPr sz="2000">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s-MX" altLang="es-MX" sz="2000" b="0" i="0" u="none" strike="noStrike" cap="none" normalizeH="0" baseline="0" dirty="0">
                        <a:ln>
                          <a:noFill/>
                        </a:ln>
                        <a:solidFill>
                          <a:srgbClr val="339933"/>
                        </a:solidFill>
                        <a:effectLst/>
                        <a:latin typeface="Segoe UI Light" panose="020B0502040204020203" pitchFamily="34" charset="0"/>
                        <a:cs typeface="Segoe UI Light" panose="020B0502040204020203" pitchFamily="34" charset="0"/>
                      </a:endParaRPr>
                    </a:p>
                  </a:txBody>
                  <a:tcP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52529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8AC83E7-0044-4942-80D9-BC813E40C503}"/>
              </a:ext>
            </a:extLst>
          </p:cNvPr>
          <p:cNvSpPr>
            <a:spLocks noGrp="1"/>
          </p:cNvSpPr>
          <p:nvPr>
            <p:ph type="title"/>
          </p:nvPr>
        </p:nvSpPr>
        <p:spPr/>
        <p:txBody>
          <a:bodyPr/>
          <a:lstStyle/>
          <a:p>
            <a:endParaRPr lang="es-MX"/>
          </a:p>
        </p:txBody>
      </p:sp>
      <p:sp>
        <p:nvSpPr>
          <p:cNvPr id="262147" name="Rectangle 3"/>
          <p:cNvSpPr>
            <a:spLocks noGrp="1" noChangeArrowheads="1"/>
          </p:cNvSpPr>
          <p:nvPr>
            <p:ph idx="1"/>
          </p:nvPr>
        </p:nvSpPr>
        <p:spPr>
          <a:xfrm>
            <a:off x="1524000" y="4495800"/>
            <a:ext cx="8763000" cy="1905000"/>
          </a:xfrm>
        </p:spPr>
        <p:txBody>
          <a:bodyPr>
            <a:normAutofit fontScale="92500" lnSpcReduction="20000"/>
          </a:bodyPr>
          <a:lstStyle/>
          <a:p>
            <a:pPr marL="685800" indent="-685800">
              <a:buNone/>
            </a:pPr>
            <a:r>
              <a:rPr lang="en-US" altLang="es-MX" sz="2800" dirty="0"/>
              <a:t>	</a:t>
            </a:r>
            <a:r>
              <a:rPr lang="es-MX" altLang="es-MX" sz="2800" dirty="0"/>
              <a:t>Recuerde que </a:t>
            </a:r>
            <a:r>
              <a:rPr lang="es-MX" altLang="es-MX" sz="2800" dirty="0">
                <a:latin typeface="Symbol" panose="05050102010706020507" pitchFamily="18" charset="2"/>
              </a:rPr>
              <a:t>s</a:t>
            </a:r>
            <a:r>
              <a:rPr lang="es-MX" altLang="es-MX" sz="2800" baseline="30000" dirty="0"/>
              <a:t>2</a:t>
            </a:r>
            <a:r>
              <a:rPr lang="es-MX" altLang="es-MX" sz="2800" dirty="0"/>
              <a:t> es la varianza común para todas las k poblaciones. La MSE = SSE / (n - k) es una estimación combinada de </a:t>
            </a:r>
            <a:r>
              <a:rPr lang="es-MX" altLang="es-MX" sz="2800" dirty="0">
                <a:latin typeface="Symbol" panose="05050102010706020507" pitchFamily="18" charset="2"/>
              </a:rPr>
              <a:t>s</a:t>
            </a:r>
            <a:r>
              <a:rPr lang="es-MX" altLang="es-MX" sz="2800" baseline="30000" dirty="0"/>
              <a:t>2</a:t>
            </a:r>
            <a:r>
              <a:rPr lang="es-MX" altLang="es-MX" sz="2800" dirty="0"/>
              <a:t>, a través de una media ponderada de todas las variaciones k muestras, si H0 es verdadera.</a:t>
            </a:r>
            <a:endParaRPr lang="en-US" altLang="es-MX" sz="2800" dirty="0"/>
          </a:p>
        </p:txBody>
      </p:sp>
      <p:sp>
        <p:nvSpPr>
          <p:cNvPr id="262160" name="Rectangle 16"/>
          <p:cNvSpPr>
            <a:spLocks noChangeArrowheads="1"/>
          </p:cNvSpPr>
          <p:nvPr/>
        </p:nvSpPr>
        <p:spPr bwMode="auto">
          <a:xfrm>
            <a:off x="2514600" y="1143000"/>
            <a:ext cx="6781800" cy="1219200"/>
          </a:xfrm>
          <a:prstGeom prst="rect">
            <a:avLst/>
          </a:prstGeom>
          <a:solidFill>
            <a:schemeClr val="bg1"/>
          </a:solidFill>
          <a:ln w="28575">
            <a:solidFill>
              <a:srgbClr val="F4ECC6"/>
            </a:solidFill>
            <a:miter lim="800000"/>
            <a:headEnd/>
            <a:tailEnd/>
          </a:ln>
          <a:effectLst>
            <a:outerShdw dist="107763" dir="2700000" algn="ctr" rotWithShape="0">
              <a:schemeClr val="bg2"/>
            </a:outerShdw>
          </a:effectLst>
        </p:spPr>
        <p:txBody>
          <a:bodyPr wrap="none" anchor="ctr"/>
          <a:lstStyle/>
          <a:p>
            <a:endParaRPr lang="es-MX"/>
          </a:p>
        </p:txBody>
      </p:sp>
      <p:graphicFrame>
        <p:nvGraphicFramePr>
          <p:cNvPr id="262161" name="Object 17"/>
          <p:cNvGraphicFramePr>
            <a:graphicFrameLocks noChangeAspect="1"/>
          </p:cNvGraphicFramePr>
          <p:nvPr/>
        </p:nvGraphicFramePr>
        <p:xfrm>
          <a:off x="3276601" y="1219200"/>
          <a:ext cx="4957763" cy="541338"/>
        </p:xfrm>
        <a:graphic>
          <a:graphicData uri="http://schemas.openxmlformats.org/presentationml/2006/ole">
            <mc:AlternateContent xmlns:mc="http://schemas.openxmlformats.org/markup-compatibility/2006">
              <mc:Choice xmlns:v="urn:schemas-microsoft-com:vml" Requires="v">
                <p:oleObj spid="_x0000_s17409" name="Equation" r:id="rId3" imgW="2057400" imgH="228600" progId="Equation.3">
                  <p:embed/>
                </p:oleObj>
              </mc:Choice>
              <mc:Fallback>
                <p:oleObj name="Equation" r:id="rId3" imgW="2057400" imgH="228600" progId="Equation.3">
                  <p:embed/>
                  <p:pic>
                    <p:nvPicPr>
                      <p:cNvPr id="262161" name="Object 17"/>
                      <p:cNvPicPr>
                        <a:picLocks noChangeAspect="1" noChangeArrowheads="1"/>
                      </p:cNvPicPr>
                      <p:nvPr/>
                    </p:nvPicPr>
                    <p:blipFill>
                      <a:blip r:embed="rId4"/>
                      <a:srcRect/>
                      <a:stretch>
                        <a:fillRect/>
                      </a:stretch>
                    </p:blipFill>
                    <p:spPr bwMode="auto">
                      <a:xfrm>
                        <a:off x="3276601" y="1219200"/>
                        <a:ext cx="4957763" cy="541338"/>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28575">
                            <a:solidFill>
                              <a:srgbClr val="F4ECC6"/>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aphicFrame>
        <p:nvGraphicFramePr>
          <p:cNvPr id="262162" name="Object 18"/>
          <p:cNvGraphicFramePr>
            <a:graphicFrameLocks noChangeAspect="1"/>
          </p:cNvGraphicFramePr>
          <p:nvPr/>
        </p:nvGraphicFramePr>
        <p:xfrm>
          <a:off x="3551238" y="1828800"/>
          <a:ext cx="4406900" cy="541338"/>
        </p:xfrm>
        <a:graphic>
          <a:graphicData uri="http://schemas.openxmlformats.org/presentationml/2006/ole">
            <mc:AlternateContent xmlns:mc="http://schemas.openxmlformats.org/markup-compatibility/2006">
              <mc:Choice xmlns:v="urn:schemas-microsoft-com:vml" Requires="v">
                <p:oleObj spid="_x0000_s17410" name="Equation" r:id="rId5" imgW="1828800" imgH="228600" progId="Equation.3">
                  <p:embed/>
                </p:oleObj>
              </mc:Choice>
              <mc:Fallback>
                <p:oleObj name="Equation" r:id="rId5" imgW="1828800" imgH="228600" progId="Equation.3">
                  <p:embed/>
                  <p:pic>
                    <p:nvPicPr>
                      <p:cNvPr id="262162" name="Object 18"/>
                      <p:cNvPicPr>
                        <a:picLocks noChangeAspect="1" noChangeArrowheads="1"/>
                      </p:cNvPicPr>
                      <p:nvPr/>
                    </p:nvPicPr>
                    <p:blipFill>
                      <a:blip r:embed="rId6"/>
                      <a:srcRect/>
                      <a:stretch>
                        <a:fillRect/>
                      </a:stretch>
                    </p:blipFill>
                    <p:spPr bwMode="auto">
                      <a:xfrm>
                        <a:off x="3551238" y="1828800"/>
                        <a:ext cx="4406900" cy="541338"/>
                      </a:xfrm>
                      <a:prstGeom prst="rect">
                        <a:avLst/>
                      </a:prstGeom>
                      <a:noFill/>
                      <a:ln>
                        <a:noFill/>
                      </a:ln>
                      <a:effectLst/>
                      <a:extLst>
                        <a:ext uri="{909E8E84-426E-40DD-AFC4-6F175D3DCCD1}">
                          <a14:hiddenFill xmlns:a14="http://schemas.microsoft.com/office/drawing/2010/main">
                            <a:solidFill>
                              <a:srgbClr val="CC0066"/>
                            </a:solidFill>
                          </a14:hiddenFill>
                        </a:ext>
                        <a:ext uri="{91240B29-F687-4F45-9708-019B960494DF}">
                          <a14:hiddenLine xmlns:a14="http://schemas.microsoft.com/office/drawing/2010/main" w="28575">
                            <a:solidFill>
                              <a:srgbClr val="F4ECC6"/>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262165" name="Group 21"/>
          <p:cNvGrpSpPr>
            <a:grpSpLocks/>
          </p:cNvGrpSpPr>
          <p:nvPr/>
        </p:nvGrpSpPr>
        <p:grpSpPr bwMode="auto">
          <a:xfrm>
            <a:off x="2286000" y="2514600"/>
            <a:ext cx="7772400" cy="1905000"/>
            <a:chOff x="480" y="1776"/>
            <a:chExt cx="4896" cy="1200"/>
          </a:xfrm>
        </p:grpSpPr>
        <p:sp>
          <p:nvSpPr>
            <p:cNvPr id="262164" name="Rectangle 20"/>
            <p:cNvSpPr>
              <a:spLocks noChangeArrowheads="1"/>
            </p:cNvSpPr>
            <p:nvPr/>
          </p:nvSpPr>
          <p:spPr bwMode="auto">
            <a:xfrm>
              <a:off x="480" y="1776"/>
              <a:ext cx="4896" cy="1200"/>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262163" name="Picture 19" descr="1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1824"/>
              <a:ext cx="4791" cy="1094"/>
            </a:xfrm>
            <a:prstGeom prst="rect">
              <a:avLst/>
            </a:prstGeom>
            <a:solidFill>
              <a:srgbClr val="F4ECC6"/>
            </a:solidFill>
            <a:ln>
              <a:noFill/>
            </a:ln>
            <a:extLs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8957473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94" name="Rectangle 26"/>
          <p:cNvSpPr>
            <a:spLocks noGrp="1" noChangeArrowheads="1"/>
          </p:cNvSpPr>
          <p:nvPr>
            <p:ph idx="1"/>
          </p:nvPr>
        </p:nvSpPr>
        <p:spPr>
          <a:xfrm>
            <a:off x="2438400" y="2286000"/>
            <a:ext cx="7772400" cy="4114800"/>
          </a:xfrm>
        </p:spPr>
        <p:txBody>
          <a:bodyPr>
            <a:normAutofit fontScale="85000" lnSpcReduction="20000"/>
          </a:bodyPr>
          <a:lstStyle/>
          <a:p>
            <a:r>
              <a:rPr lang="es-MX" altLang="es-MX" sz="3200" dirty="0"/>
              <a:t>Si H0 es cierto, entonces la variación de las medias de la muestra, medida por MST = [SST / (k - 1)], también proporciona una estimación imparcial de </a:t>
            </a:r>
            <a:r>
              <a:rPr lang="es-MX" altLang="es-MX" sz="3200" dirty="0">
                <a:latin typeface="Symbol" panose="05050102010706020507" pitchFamily="18" charset="2"/>
              </a:rPr>
              <a:t>s </a:t>
            </a:r>
            <a:r>
              <a:rPr lang="es-MX" altLang="es-MX" sz="3200" baseline="30000" dirty="0"/>
              <a:t>2</a:t>
            </a:r>
            <a:r>
              <a:rPr lang="es-MX" altLang="es-MX" sz="3200" dirty="0"/>
              <a:t>.</a:t>
            </a:r>
          </a:p>
          <a:p>
            <a:r>
              <a:rPr lang="es-MX" altLang="es-MX" sz="3200" dirty="0"/>
              <a:t>Sin embargo, si H0 es falso y las medias poblacionales son diferentes, entonces MST- que mide la variación entre las muestra s- es inusualmente grande. El estadístico de prueba F = MST / MSE tiende a ser más grandes que lo habitual.</a:t>
            </a:r>
            <a:endParaRPr lang="en-US" altLang="es-MX" sz="3200" dirty="0"/>
          </a:p>
        </p:txBody>
      </p:sp>
      <p:grpSp>
        <p:nvGrpSpPr>
          <p:cNvPr id="263195" name="Group 27"/>
          <p:cNvGrpSpPr>
            <a:grpSpLocks/>
          </p:cNvGrpSpPr>
          <p:nvPr/>
        </p:nvGrpSpPr>
        <p:grpSpPr bwMode="auto">
          <a:xfrm>
            <a:off x="2362200" y="381000"/>
            <a:ext cx="7772400" cy="1905000"/>
            <a:chOff x="480" y="1776"/>
            <a:chExt cx="4896" cy="1200"/>
          </a:xfrm>
        </p:grpSpPr>
        <p:sp>
          <p:nvSpPr>
            <p:cNvPr id="263196" name="Rectangle 28"/>
            <p:cNvSpPr>
              <a:spLocks noChangeArrowheads="1"/>
            </p:cNvSpPr>
            <p:nvPr/>
          </p:nvSpPr>
          <p:spPr bwMode="auto">
            <a:xfrm>
              <a:off x="480" y="1776"/>
              <a:ext cx="4896" cy="1200"/>
            </a:xfrm>
            <a:prstGeom prst="rect">
              <a:avLst/>
            </a:prstGeom>
            <a:solidFill>
              <a:srgbClr val="F4ECC6"/>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pic>
          <p:nvPicPr>
            <p:cNvPr id="263197" name="Picture 29" descr="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1824"/>
              <a:ext cx="4791"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accent2"/>
                  </a:solidFill>
                  <a:miter lim="800000"/>
                  <a:headEnd/>
                  <a:tailEnd/>
                </a14:hiddenLine>
              </a:ext>
            </a:extLst>
          </p:spPr>
        </p:pic>
      </p:grpSp>
    </p:spTree>
    <p:extLst>
      <p:ext uri="{BB962C8B-B14F-4D97-AF65-F5344CB8AC3E}">
        <p14:creationId xmlns:p14="http://schemas.microsoft.com/office/powerpoint/2010/main" val="349463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El azar y la probabilidad</a:t>
            </a:r>
          </a:p>
        </p:txBody>
      </p:sp>
      <p:sp>
        <p:nvSpPr>
          <p:cNvPr id="3" name="Content Placeholder 2"/>
          <p:cNvSpPr>
            <a:spLocks noGrp="1"/>
          </p:cNvSpPr>
          <p:nvPr>
            <p:ph idx="1"/>
          </p:nvPr>
        </p:nvSpPr>
        <p:spPr/>
        <p:txBody>
          <a:bodyPr>
            <a:normAutofit/>
          </a:bodyPr>
          <a:lstStyle/>
          <a:p>
            <a:r>
              <a:rPr lang="es-MX" sz="2400" dirty="0"/>
              <a:t>Llamamos a un fenómeno </a:t>
            </a:r>
            <a:r>
              <a:rPr lang="es-MX" sz="2400" dirty="0">
                <a:effectLst>
                  <a:outerShdw blurRad="38100" dist="38100" dir="2700000" algn="tl">
                    <a:srgbClr val="000000">
                      <a:alpha val="43137"/>
                    </a:srgbClr>
                  </a:outerShdw>
                </a:effectLst>
              </a:rPr>
              <a:t>aleatorio</a:t>
            </a:r>
            <a:r>
              <a:rPr lang="es-MX" sz="2400" dirty="0"/>
              <a:t> si los resultados individuales son inciertos, pero hay sin embargo una distribución regular de los resultados en un gran número de repeticiones.</a:t>
            </a:r>
          </a:p>
          <a:p>
            <a:endParaRPr lang="es-MX" sz="2400" dirty="0"/>
          </a:p>
          <a:p>
            <a:r>
              <a:rPr lang="es-MX" sz="2400" dirty="0"/>
              <a:t>La probabilidad de cualquier resultado de un fenómeno aleatorio es la proporción de veces que el resultado se produciría en una muy larga serie de repeticiones</a:t>
            </a:r>
          </a:p>
        </p:txBody>
      </p:sp>
    </p:spTree>
    <p:extLst>
      <p:ext uri="{BB962C8B-B14F-4D97-AF65-F5344CB8AC3E}">
        <p14:creationId xmlns:p14="http://schemas.microsoft.com/office/powerpoint/2010/main" val="247533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¿Qué es probabilidad?</a:t>
            </a:r>
            <a:endParaRPr lang="es-MX" dirty="0"/>
          </a:p>
        </p:txBody>
      </p:sp>
      <p:sp>
        <p:nvSpPr>
          <p:cNvPr id="9220" name="Rectangle 4"/>
          <p:cNvSpPr>
            <a:spLocks noGrp="1" noChangeArrowheads="1"/>
          </p:cNvSpPr>
          <p:nvPr>
            <p:ph idx="1"/>
          </p:nvPr>
        </p:nvSpPr>
        <p:spPr/>
        <p:txBody>
          <a:bodyPr/>
          <a:lstStyle/>
          <a:p>
            <a:r>
              <a:rPr lang="es-MX" altLang="es-MX" dirty="0"/>
              <a:t>Usamos gráficas y medidas numéricas para describir conjuntos de datos que eran por lo general muestras.</a:t>
            </a:r>
          </a:p>
          <a:p>
            <a:r>
              <a:rPr lang="es-MX" altLang="es-MX" dirty="0"/>
              <a:t>Medimos "con qué frecuencia"</a:t>
            </a:r>
            <a:endParaRPr lang="en-US" altLang="es-MX" dirty="0"/>
          </a:p>
        </p:txBody>
      </p:sp>
      <p:sp>
        <p:nvSpPr>
          <p:cNvPr id="9222" name="Text Box 6"/>
          <p:cNvSpPr txBox="1">
            <a:spLocks noChangeArrowheads="1"/>
          </p:cNvSpPr>
          <p:nvPr/>
        </p:nvSpPr>
        <p:spPr bwMode="auto">
          <a:xfrm>
            <a:off x="4900417" y="3221352"/>
            <a:ext cx="6096000" cy="523220"/>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a:spAutoFit/>
          </a:bodyPr>
          <a:lstStyle/>
          <a:p>
            <a:pPr algn="ctr" defTabSz="914377">
              <a:spcBef>
                <a:spcPct val="50000"/>
              </a:spcBef>
            </a:pPr>
            <a:r>
              <a:rPr lang="en-US" altLang="es-MX" sz="2800" b="1" dirty="0" err="1">
                <a:solidFill>
                  <a:prstClr val="black"/>
                </a:solidFill>
                <a:latin typeface="Gill Sans MT" panose="020B0502020104020203"/>
              </a:rPr>
              <a:t>Frecuencia</a:t>
            </a:r>
            <a:r>
              <a:rPr lang="en-US" altLang="es-MX" sz="2800" b="1" dirty="0">
                <a:solidFill>
                  <a:prstClr val="black"/>
                </a:solidFill>
                <a:latin typeface="Gill Sans MT" panose="020B0502020104020203"/>
              </a:rPr>
              <a:t> </a:t>
            </a:r>
            <a:r>
              <a:rPr lang="en-US" altLang="es-MX" sz="2800" b="1" dirty="0" err="1">
                <a:solidFill>
                  <a:prstClr val="black"/>
                </a:solidFill>
                <a:latin typeface="Gill Sans MT" panose="020B0502020104020203"/>
              </a:rPr>
              <a:t>relativa</a:t>
            </a:r>
            <a:r>
              <a:rPr lang="en-US" altLang="es-MX" sz="2800" b="1" dirty="0">
                <a:solidFill>
                  <a:prstClr val="black"/>
                </a:solidFill>
                <a:latin typeface="Gill Sans MT" panose="020B0502020104020203"/>
              </a:rPr>
              <a:t> = </a:t>
            </a:r>
            <a:r>
              <a:rPr lang="en-US" altLang="es-MX" sz="2800" b="1" i="1" dirty="0">
                <a:solidFill>
                  <a:prstClr val="black"/>
                </a:solidFill>
                <a:latin typeface="Gill Sans MT" panose="020B0502020104020203"/>
              </a:rPr>
              <a:t>f/n</a:t>
            </a:r>
          </a:p>
        </p:txBody>
      </p:sp>
      <p:grpSp>
        <p:nvGrpSpPr>
          <p:cNvPr id="9230" name="Group 14"/>
          <p:cNvGrpSpPr>
            <a:grpSpLocks/>
          </p:cNvGrpSpPr>
          <p:nvPr/>
        </p:nvGrpSpPr>
        <p:grpSpPr bwMode="auto">
          <a:xfrm>
            <a:off x="4462197" y="4709122"/>
            <a:ext cx="6705600" cy="1600200"/>
            <a:chOff x="960" y="2880"/>
            <a:chExt cx="3840" cy="1008"/>
          </a:xfrm>
        </p:grpSpPr>
        <p:sp>
          <p:nvSpPr>
            <p:cNvPr id="9223" name="Rectangle 7"/>
            <p:cNvSpPr>
              <a:spLocks noChangeArrowheads="1"/>
            </p:cNvSpPr>
            <p:nvPr/>
          </p:nvSpPr>
          <p:spPr bwMode="auto">
            <a:xfrm>
              <a:off x="960" y="2880"/>
              <a:ext cx="3840" cy="1008"/>
            </a:xfrm>
            <a:prstGeom prst="rect">
              <a:avLst/>
            </a:prstGeom>
            <a:solidFill>
              <a:schemeClr val="bg1"/>
            </a:solidFill>
            <a:ln w="28575">
              <a:solidFill>
                <a:schemeClr val="accent2"/>
              </a:solidFill>
              <a:miter lim="800000"/>
              <a:headEnd/>
              <a:tailEnd/>
            </a:ln>
            <a:effectLst>
              <a:outerShdw dist="107763" dir="2700000" algn="ctr" rotWithShape="0">
                <a:schemeClr val="bg2"/>
              </a:outerShdw>
            </a:effectLst>
          </p:spPr>
          <p:txBody>
            <a:bodyPr wrap="none" anchor="ctr"/>
            <a:lstStyle/>
            <a:p>
              <a:pPr defTabSz="914377"/>
              <a:endParaRPr lang="es-MX">
                <a:solidFill>
                  <a:prstClr val="black"/>
                </a:solidFill>
                <a:latin typeface="Gill Sans MT" panose="020B0502020104020203"/>
              </a:endParaRPr>
            </a:p>
          </p:txBody>
        </p:sp>
        <p:sp>
          <p:nvSpPr>
            <p:cNvPr id="9224" name="Text Box 8"/>
            <p:cNvSpPr txBox="1">
              <a:spLocks noChangeArrowheads="1"/>
            </p:cNvSpPr>
            <p:nvPr/>
          </p:nvSpPr>
          <p:spPr bwMode="auto">
            <a:xfrm>
              <a:off x="1056" y="2976"/>
              <a:ext cx="2016"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377">
                <a:spcBef>
                  <a:spcPct val="50000"/>
                </a:spcBef>
              </a:pPr>
              <a:r>
                <a:rPr lang="en-US" altLang="es-MX" sz="2800" b="1" dirty="0" err="1">
                  <a:solidFill>
                    <a:srgbClr val="333333"/>
                  </a:solidFill>
                  <a:latin typeface="Gill Sans MT" panose="020B0502020104020203"/>
                </a:rPr>
                <a:t>Muestra</a:t>
              </a:r>
              <a:endParaRPr lang="en-US" altLang="es-MX" sz="2800" b="1" dirty="0">
                <a:solidFill>
                  <a:srgbClr val="333333"/>
                </a:solidFill>
                <a:latin typeface="Gill Sans MT" panose="020B0502020104020203"/>
              </a:endParaRPr>
            </a:p>
            <a:p>
              <a:pPr defTabSz="914377"/>
              <a:endParaRPr lang="en-US" altLang="es-MX" sz="2800" b="1" dirty="0">
                <a:solidFill>
                  <a:srgbClr val="333333"/>
                </a:solidFill>
                <a:latin typeface="Gill Sans MT" panose="020B0502020104020203"/>
              </a:endParaRPr>
            </a:p>
            <a:p>
              <a:pPr defTabSz="914377"/>
              <a:r>
                <a:rPr lang="en-US" altLang="es-MX" sz="2800" b="1" dirty="0" err="1">
                  <a:solidFill>
                    <a:srgbClr val="333333"/>
                  </a:solidFill>
                  <a:effectLst>
                    <a:outerShdw blurRad="38100" dist="38100" dir="2700000" algn="tl">
                      <a:srgbClr val="C0C0C0"/>
                    </a:outerShdw>
                  </a:effectLst>
                  <a:latin typeface="Gill Sans MT" panose="020B0502020104020203"/>
                </a:rPr>
                <a:t>Frecuencia</a:t>
              </a:r>
              <a:r>
                <a:rPr lang="en-US" altLang="es-MX" sz="2800" b="1" dirty="0">
                  <a:solidFill>
                    <a:srgbClr val="333333"/>
                  </a:solidFill>
                  <a:effectLst>
                    <a:outerShdw blurRad="38100" dist="38100" dir="2700000" algn="tl">
                      <a:srgbClr val="C0C0C0"/>
                    </a:outerShdw>
                  </a:effectLst>
                  <a:latin typeface="Gill Sans MT" panose="020B0502020104020203"/>
                </a:rPr>
                <a:t> </a:t>
              </a:r>
              <a:r>
                <a:rPr lang="en-US" altLang="es-MX" sz="2800" b="1" dirty="0" err="1">
                  <a:solidFill>
                    <a:srgbClr val="333333"/>
                  </a:solidFill>
                  <a:effectLst>
                    <a:outerShdw blurRad="38100" dist="38100" dir="2700000" algn="tl">
                      <a:srgbClr val="C0C0C0"/>
                    </a:outerShdw>
                  </a:effectLst>
                  <a:latin typeface="Gill Sans MT" panose="020B0502020104020203"/>
                </a:rPr>
                <a:t>relativa</a:t>
              </a:r>
              <a:r>
                <a:rPr lang="en-US" altLang="es-MX" sz="2800" b="1" dirty="0">
                  <a:solidFill>
                    <a:srgbClr val="333333"/>
                  </a:solidFill>
                  <a:effectLst>
                    <a:outerShdw blurRad="38100" dist="38100" dir="2700000" algn="tl">
                      <a:srgbClr val="C0C0C0"/>
                    </a:outerShdw>
                  </a:effectLst>
                  <a:latin typeface="Gill Sans MT" panose="020B0502020104020203"/>
                </a:rPr>
                <a:t> </a:t>
              </a:r>
            </a:p>
          </p:txBody>
        </p:sp>
      </p:grpSp>
      <p:sp>
        <p:nvSpPr>
          <p:cNvPr id="9225" name="Text Box 9"/>
          <p:cNvSpPr txBox="1">
            <a:spLocks noChangeArrowheads="1"/>
          </p:cNvSpPr>
          <p:nvPr/>
        </p:nvSpPr>
        <p:spPr bwMode="auto">
          <a:xfrm>
            <a:off x="9186597" y="4641353"/>
            <a:ext cx="1981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377">
              <a:spcBef>
                <a:spcPct val="50000"/>
              </a:spcBef>
            </a:pPr>
            <a:r>
              <a:rPr lang="en-US" altLang="es-MX" sz="2800" b="1" dirty="0" err="1">
                <a:solidFill>
                  <a:prstClr val="black"/>
                </a:solidFill>
                <a:latin typeface="Gill Sans MT" panose="020B0502020104020203"/>
              </a:rPr>
              <a:t>Población</a:t>
            </a:r>
            <a:endParaRPr lang="en-US" altLang="es-MX" sz="2800" b="1" dirty="0">
              <a:solidFill>
                <a:prstClr val="black"/>
              </a:solidFill>
              <a:latin typeface="Gill Sans MT" panose="020B0502020104020203"/>
            </a:endParaRPr>
          </a:p>
        </p:txBody>
      </p:sp>
      <p:sp>
        <p:nvSpPr>
          <p:cNvPr id="9226" name="Text Box 10"/>
          <p:cNvSpPr txBox="1">
            <a:spLocks noChangeArrowheads="1"/>
          </p:cNvSpPr>
          <p:nvPr/>
        </p:nvSpPr>
        <p:spPr bwMode="auto">
          <a:xfrm>
            <a:off x="9095256" y="5403353"/>
            <a:ext cx="2473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14377">
              <a:spcBef>
                <a:spcPct val="50000"/>
              </a:spcBef>
            </a:pPr>
            <a:r>
              <a:rPr lang="en-US" altLang="es-MX" sz="2800" b="1" dirty="0" err="1">
                <a:solidFill>
                  <a:prstClr val="black"/>
                </a:solidFill>
                <a:latin typeface="Gill Sans MT" panose="020B0502020104020203"/>
              </a:rPr>
              <a:t>Probabilidad</a:t>
            </a:r>
            <a:endParaRPr lang="en-US" altLang="es-MX" sz="2800" b="1" dirty="0">
              <a:solidFill>
                <a:prstClr val="black"/>
              </a:solidFill>
              <a:latin typeface="Gill Sans MT" panose="020B0502020104020203"/>
            </a:endParaRPr>
          </a:p>
        </p:txBody>
      </p:sp>
      <p:sp>
        <p:nvSpPr>
          <p:cNvPr id="9227" name="Line 11"/>
          <p:cNvSpPr>
            <a:spLocks noChangeShapeType="1"/>
          </p:cNvSpPr>
          <p:nvPr/>
        </p:nvSpPr>
        <p:spPr bwMode="auto">
          <a:xfrm>
            <a:off x="6976797" y="4946151"/>
            <a:ext cx="1981200" cy="0"/>
          </a:xfrm>
          <a:prstGeom prst="line">
            <a:avLst/>
          </a:prstGeom>
          <a:noFill/>
          <a:ln w="57150" cmpd="thickThin">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endParaRPr lang="es-MX">
              <a:solidFill>
                <a:prstClr val="black"/>
              </a:solidFill>
              <a:latin typeface="Gill Sans MT" panose="020B0502020104020203"/>
            </a:endParaRPr>
          </a:p>
        </p:txBody>
      </p:sp>
      <p:sp>
        <p:nvSpPr>
          <p:cNvPr id="9228" name="Line 12"/>
          <p:cNvSpPr>
            <a:spLocks noChangeShapeType="1"/>
          </p:cNvSpPr>
          <p:nvPr/>
        </p:nvSpPr>
        <p:spPr bwMode="auto">
          <a:xfrm>
            <a:off x="8348397" y="5708151"/>
            <a:ext cx="838200" cy="0"/>
          </a:xfrm>
          <a:prstGeom prst="line">
            <a:avLst/>
          </a:prstGeom>
          <a:noFill/>
          <a:ln w="57150" cmpd="thickThin">
            <a:solidFill>
              <a:srgbClr val="33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4377"/>
            <a:endParaRPr lang="es-MX">
              <a:solidFill>
                <a:prstClr val="black"/>
              </a:solidFill>
              <a:latin typeface="Gill Sans MT" panose="020B0502020104020203"/>
            </a:endParaRPr>
          </a:p>
        </p:txBody>
      </p:sp>
      <p:sp>
        <p:nvSpPr>
          <p:cNvPr id="9229" name="Rectangle 13"/>
          <p:cNvSpPr>
            <a:spLocks noChangeArrowheads="1"/>
          </p:cNvSpPr>
          <p:nvPr/>
        </p:nvSpPr>
        <p:spPr bwMode="auto">
          <a:xfrm>
            <a:off x="1382781" y="3833976"/>
            <a:ext cx="7010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marL="0" indent="0" defTabSz="914377">
              <a:lnSpc>
                <a:spcPct val="90000"/>
              </a:lnSpc>
              <a:spcBef>
                <a:spcPct val="20000"/>
              </a:spcBef>
            </a:pPr>
            <a:r>
              <a:rPr lang="en-US" altLang="es-MX" sz="3200" dirty="0" err="1">
                <a:solidFill>
                  <a:srgbClr val="339933"/>
                </a:solidFill>
                <a:latin typeface="Gill Sans MT" panose="020B0502020104020203"/>
              </a:rPr>
              <a:t>Cuando</a:t>
            </a:r>
            <a:r>
              <a:rPr lang="en-US" altLang="es-MX" sz="3200" dirty="0">
                <a:solidFill>
                  <a:srgbClr val="339933"/>
                </a:solidFill>
                <a:latin typeface="Gill Sans MT" panose="020B0502020104020203"/>
              </a:rPr>
              <a:t> n se </a:t>
            </a:r>
            <a:r>
              <a:rPr lang="en-US" altLang="es-MX" sz="3200" dirty="0" err="1">
                <a:solidFill>
                  <a:srgbClr val="339933"/>
                </a:solidFill>
                <a:latin typeface="Gill Sans MT" panose="020B0502020104020203"/>
              </a:rPr>
              <a:t>hace</a:t>
            </a:r>
            <a:r>
              <a:rPr lang="en-US" altLang="es-MX" sz="3200" dirty="0">
                <a:solidFill>
                  <a:srgbClr val="339933"/>
                </a:solidFill>
                <a:latin typeface="Gill Sans MT" panose="020B0502020104020203"/>
              </a:rPr>
              <a:t> </a:t>
            </a:r>
            <a:r>
              <a:rPr lang="en-US" altLang="es-MX" sz="3200" dirty="0" err="1">
                <a:solidFill>
                  <a:srgbClr val="339933"/>
                </a:solidFill>
                <a:latin typeface="Gill Sans MT" panose="020B0502020104020203"/>
              </a:rPr>
              <a:t>grande</a:t>
            </a:r>
            <a:r>
              <a:rPr lang="en-US" altLang="es-MX" sz="3200" dirty="0">
                <a:solidFill>
                  <a:srgbClr val="339933"/>
                </a:solidFill>
                <a:latin typeface="Gill Sans MT" panose="020B0502020104020203"/>
              </a:rPr>
              <a:t> n</a:t>
            </a:r>
            <a:r>
              <a:rPr lang="en-US" altLang="es-MX" sz="3200" dirty="0">
                <a:solidFill>
                  <a:srgbClr val="339933"/>
                </a:solidFill>
                <a:latin typeface="Gill Sans MT" panose="020B0502020104020203"/>
                <a:sym typeface="Wingdings" panose="05000000000000000000" pitchFamily="2" charset="2"/>
              </a:rPr>
              <a:t>∞</a:t>
            </a:r>
            <a:endParaRPr lang="en-US" altLang="es-MX" sz="3200" dirty="0">
              <a:solidFill>
                <a:srgbClr val="E8A844"/>
              </a:solidFill>
              <a:latin typeface="Gill Sans MT" panose="020B0502020104020203"/>
            </a:endParaRPr>
          </a:p>
        </p:txBody>
      </p:sp>
    </p:spTree>
    <p:extLst>
      <p:ext uri="{BB962C8B-B14F-4D97-AF65-F5344CB8AC3E}">
        <p14:creationId xmlns:p14="http://schemas.microsoft.com/office/powerpoint/2010/main" val="390746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47E8C-C295-3549-9204-3D3E5651A623}"/>
              </a:ext>
            </a:extLst>
          </p:cNvPr>
          <p:cNvSpPr>
            <a:spLocks noGrp="1"/>
          </p:cNvSpPr>
          <p:nvPr>
            <p:ph type="title"/>
          </p:nvPr>
        </p:nvSpPr>
        <p:spPr>
          <a:xfrm>
            <a:off x="527381" y="356659"/>
            <a:ext cx="9875520" cy="2976331"/>
          </a:xfrm>
        </p:spPr>
        <p:txBody>
          <a:bodyPr>
            <a:normAutofit/>
          </a:bodyPr>
          <a:lstStyle/>
          <a:p>
            <a:r>
              <a:rPr lang="es-MX" dirty="0"/>
              <a:t>Modelos </a:t>
            </a:r>
            <a:br>
              <a:rPr lang="es-MX" dirty="0"/>
            </a:br>
            <a:r>
              <a:rPr lang="es-MX" dirty="0"/>
              <a:t>de </a:t>
            </a:r>
            <a:br>
              <a:rPr lang="es-MX" dirty="0"/>
            </a:br>
            <a:r>
              <a:rPr lang="es-MX" dirty="0"/>
              <a:t>probabilidad</a:t>
            </a:r>
          </a:p>
        </p:txBody>
      </p:sp>
      <p:pic>
        <p:nvPicPr>
          <p:cNvPr id="4" name="Marcador de contenido 3">
            <a:extLst>
              <a:ext uri="{FF2B5EF4-FFF2-40B4-BE49-F238E27FC236}">
                <a16:creationId xmlns:a16="http://schemas.microsoft.com/office/drawing/2014/main" id="{0572AF99-2A7F-DD4F-9C3C-B03C253BFF10}"/>
              </a:ext>
            </a:extLst>
          </p:cNvPr>
          <p:cNvPicPr>
            <a:picLocks noGrp="1" noChangeAspect="1"/>
          </p:cNvPicPr>
          <p:nvPr>
            <p:ph idx="1"/>
          </p:nvPr>
        </p:nvPicPr>
        <p:blipFill>
          <a:blip r:embed="rId2"/>
          <a:stretch>
            <a:fillRect/>
          </a:stretch>
        </p:blipFill>
        <p:spPr>
          <a:xfrm>
            <a:off x="5903979" y="68843"/>
            <a:ext cx="5651051" cy="6528292"/>
          </a:xfrm>
          <a:prstGeom prst="rect">
            <a:avLst/>
          </a:prstGeom>
        </p:spPr>
      </p:pic>
    </p:spTree>
    <p:extLst>
      <p:ext uri="{BB962C8B-B14F-4D97-AF65-F5344CB8AC3E}">
        <p14:creationId xmlns:p14="http://schemas.microsoft.com/office/powerpoint/2010/main" val="2309449141"/>
      </p:ext>
    </p:extLst>
  </p:cSld>
  <p:clrMapOvr>
    <a:masterClrMapping/>
  </p:clrMapOvr>
</p:sld>
</file>

<file path=ppt/theme/theme1.xml><?xml version="1.0" encoding="utf-8"?>
<a:theme xmlns:a="http://schemas.openxmlformats.org/drawingml/2006/main" name="RocaVTI">
  <a:themeElements>
    <a:clrScheme name="AnalogousFromDarkSeedLeftStep">
      <a:dk1>
        <a:srgbClr val="000000"/>
      </a:dk1>
      <a:lt1>
        <a:srgbClr val="FFFFFF"/>
      </a:lt1>
      <a:dk2>
        <a:srgbClr val="412824"/>
      </a:dk2>
      <a:lt2>
        <a:srgbClr val="E7E2E8"/>
      </a:lt2>
      <a:accent1>
        <a:srgbClr val="44B720"/>
      </a:accent1>
      <a:accent2>
        <a:srgbClr val="79AF13"/>
      </a:accent2>
      <a:accent3>
        <a:srgbClr val="ACA21F"/>
      </a:accent3>
      <a:accent4>
        <a:srgbClr val="D57817"/>
      </a:accent4>
      <a:accent5>
        <a:srgbClr val="E73B29"/>
      </a:accent5>
      <a:accent6>
        <a:srgbClr val="D51754"/>
      </a:accent6>
      <a:hlink>
        <a:srgbClr val="BF613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2910</TotalTime>
  <Words>3179</Words>
  <Application>Microsoft Macintosh PowerPoint</Application>
  <PresentationFormat>Panorámica</PresentationFormat>
  <Paragraphs>338</Paragraphs>
  <Slides>62</Slides>
  <Notes>1</Notes>
  <HiddenSlides>0</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2</vt:i4>
      </vt:variant>
      <vt:variant>
        <vt:lpstr>Títulos de diapositiva</vt:lpstr>
      </vt:variant>
      <vt:variant>
        <vt:i4>62</vt:i4>
      </vt:variant>
    </vt:vector>
  </HeadingPairs>
  <TitlesOfParts>
    <vt:vector size="78" baseType="lpstr">
      <vt:lpstr>Arial</vt:lpstr>
      <vt:lpstr>Avenir Next LT Pro</vt:lpstr>
      <vt:lpstr>Avenir Next LT Pro Light</vt:lpstr>
      <vt:lpstr>Calibri</vt:lpstr>
      <vt:lpstr>Cambria Math</vt:lpstr>
      <vt:lpstr>Corbel</vt:lpstr>
      <vt:lpstr>Garamond</vt:lpstr>
      <vt:lpstr>Georgia Pro Semibold</vt:lpstr>
      <vt:lpstr>Gill Sans MT</vt:lpstr>
      <vt:lpstr>Segoe UI Light</vt:lpstr>
      <vt:lpstr>Symbol</vt:lpstr>
      <vt:lpstr>Times</vt:lpstr>
      <vt:lpstr>Wingdings</vt:lpstr>
      <vt:lpstr>RocaVTI</vt:lpstr>
      <vt:lpstr>Ecuación</vt:lpstr>
      <vt:lpstr>Equation</vt:lpstr>
      <vt:lpstr>Inferencia e introducción a los modelos estadísticos con R</vt:lpstr>
      <vt:lpstr>Después de la sesión 1: Repaso de los paquetes</vt:lpstr>
      <vt:lpstr>introducción a la inferencia</vt:lpstr>
      <vt:lpstr>Pasos de la inferencia</vt:lpstr>
      <vt:lpstr>Algunas cosas básicas</vt:lpstr>
      <vt:lpstr>¿Dios Juega a los dados?</vt:lpstr>
      <vt:lpstr>El azar y la probabilidad</vt:lpstr>
      <vt:lpstr>¿Qué es probabilidad?</vt:lpstr>
      <vt:lpstr>Modelos  de  probabilidad</vt:lpstr>
      <vt:lpstr>Entonces…</vt:lpstr>
      <vt:lpstr>POBLACIÓN, MUESTRA, DISEÑO DE MUESTREO</vt:lpstr>
      <vt:lpstr>Inferencia y por qué usamos muestreo</vt:lpstr>
      <vt:lpstr>Convención</vt:lpstr>
      <vt:lpstr>Ley de los  grandes  números</vt:lpstr>
      <vt:lpstr>Presentación de PowerPoint</vt:lpstr>
      <vt:lpstr>TEOREMA DEL LIMITE CENTRAL</vt:lpstr>
      <vt:lpstr>TIPOS DE INFERENCIA</vt:lpstr>
      <vt:lpstr>Tipos de inferencia</vt:lpstr>
      <vt:lpstr>Propiedades de los estimadores puntuales</vt:lpstr>
      <vt:lpstr>Propiedades de los estimadores puntuales</vt:lpstr>
      <vt:lpstr>Propiedades de los estimadores puntuales</vt:lpstr>
      <vt:lpstr>Propiedades de los estimadores puntuales</vt:lpstr>
      <vt:lpstr>Consistencia </vt:lpstr>
      <vt:lpstr>Distribución asintóticamente normal</vt:lpstr>
      <vt:lpstr>Presentación de PowerPoint</vt:lpstr>
      <vt:lpstr>Algunos elementos básicos de la inferencia</vt:lpstr>
      <vt:lpstr>Gran regla para la estimación por intervalo</vt:lpstr>
      <vt:lpstr>Presentación de PowerPoint</vt:lpstr>
      <vt:lpstr>Pruebas de hipótesis</vt:lpstr>
      <vt:lpstr>Prueba de hipótesis</vt:lpstr>
      <vt:lpstr>Introducción</vt:lpstr>
      <vt:lpstr>Presentación de PowerPoint</vt:lpstr>
      <vt:lpstr>Partes de una prueba estadística (o un test estadístico)</vt:lpstr>
      <vt:lpstr>Partes de una prueba estadística (o un test estadístico)</vt:lpstr>
      <vt:lpstr>Partes de una prueba estadística (o un test estadístico)</vt:lpstr>
      <vt:lpstr>Tipos de prueba de hipótesis</vt:lpstr>
      <vt:lpstr>Tipos de prueba de hipótesis</vt:lpstr>
      <vt:lpstr>Estadístico de Prueba</vt:lpstr>
      <vt:lpstr>Otras pruebas de hipótesis para muestras grandes</vt:lpstr>
      <vt:lpstr>Después de la sesión 2: Repaso de los paquetes</vt:lpstr>
      <vt:lpstr>Diferencia entre dos medias</vt:lpstr>
      <vt:lpstr>Diferencia entre dos medias</vt:lpstr>
      <vt:lpstr>Estimando m1-m2</vt:lpstr>
      <vt:lpstr>Presentación de PowerPoint</vt:lpstr>
      <vt:lpstr>Presentación de PowerPoint</vt:lpstr>
      <vt:lpstr>Prueba chi cuadrado</vt:lpstr>
      <vt:lpstr>Modelos estadísticos</vt:lpstr>
      <vt:lpstr>Modelos estadísticos</vt:lpstr>
      <vt:lpstr>Proceso</vt:lpstr>
      <vt:lpstr>El Análisis de Varianza (ANOVA)</vt:lpstr>
      <vt:lpstr>Análisis de varianza</vt:lpstr>
      <vt:lpstr>Supuestos</vt:lpstr>
      <vt:lpstr>Tres diseños</vt:lpstr>
      <vt:lpstr>Anova simple –one way</vt:lpstr>
      <vt:lpstr>Anova simple –one way</vt:lpstr>
      <vt:lpstr>Anova simple –one way</vt:lpstr>
      <vt:lpstr>Anova simple –one way</vt:lpstr>
      <vt:lpstr>Análisis de varianza o anova</vt:lpstr>
      <vt:lpstr>Grados de libertad y media de los cuadrados</vt:lpstr>
      <vt:lpstr>La Tabla anova</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Inferencia e introducción a los modelos estadísticos con R</dc:title>
  <dc:creator>ANA RUTH ESCOTO CASTILLO</dc:creator>
  <cp:lastModifiedBy>ANA RUTH ESCOTO CASTILLO</cp:lastModifiedBy>
  <cp:revision>5</cp:revision>
  <dcterms:created xsi:type="dcterms:W3CDTF">2022-01-10T23:11:49Z</dcterms:created>
  <dcterms:modified xsi:type="dcterms:W3CDTF">2022-01-12T23:42:24Z</dcterms:modified>
</cp:coreProperties>
</file>